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0"/>
  </p:notesMasterIdLst>
  <p:handoutMasterIdLst>
    <p:handoutMasterId r:id="rId41"/>
  </p:handoutMasterIdLst>
  <p:sldIdLst>
    <p:sldId id="309" r:id="rId2"/>
    <p:sldId id="372" r:id="rId3"/>
    <p:sldId id="373" r:id="rId4"/>
    <p:sldId id="357" r:id="rId5"/>
    <p:sldId id="374" r:id="rId6"/>
    <p:sldId id="375" r:id="rId7"/>
    <p:sldId id="376" r:id="rId8"/>
    <p:sldId id="378" r:id="rId9"/>
    <p:sldId id="379" r:id="rId10"/>
    <p:sldId id="384" r:id="rId11"/>
    <p:sldId id="385" r:id="rId12"/>
    <p:sldId id="386" r:id="rId13"/>
    <p:sldId id="387" r:id="rId14"/>
    <p:sldId id="388" r:id="rId15"/>
    <p:sldId id="389" r:id="rId16"/>
    <p:sldId id="390" r:id="rId17"/>
    <p:sldId id="391" r:id="rId18"/>
    <p:sldId id="392" r:id="rId19"/>
    <p:sldId id="393" r:id="rId20"/>
    <p:sldId id="394" r:id="rId21"/>
    <p:sldId id="377" r:id="rId22"/>
    <p:sldId id="397" r:id="rId23"/>
    <p:sldId id="398" r:id="rId24"/>
    <p:sldId id="399" r:id="rId25"/>
    <p:sldId id="400" r:id="rId26"/>
    <p:sldId id="401" r:id="rId27"/>
    <p:sldId id="402" r:id="rId28"/>
    <p:sldId id="403" r:id="rId29"/>
    <p:sldId id="405" r:id="rId30"/>
    <p:sldId id="406" r:id="rId31"/>
    <p:sldId id="407" r:id="rId32"/>
    <p:sldId id="408" r:id="rId33"/>
    <p:sldId id="410" r:id="rId34"/>
    <p:sldId id="282" r:id="rId35"/>
    <p:sldId id="283" r:id="rId36"/>
    <p:sldId id="412" r:id="rId37"/>
    <p:sldId id="284" r:id="rId38"/>
    <p:sldId id="411" r:id="rId39"/>
  </p:sldIdLst>
  <p:sldSz cx="9144000" cy="6858000" type="screen4x3"/>
  <p:notesSz cx="7104063" cy="10234613"/>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ktikantin" initials="P" lastIdx="28" clrIdx="0">
    <p:extLst>
      <p:ext uri="{19B8F6BF-5375-455C-9EA6-DF929625EA0E}">
        <p15:presenceInfo xmlns:p15="http://schemas.microsoft.com/office/powerpoint/2012/main" userId="Praktikan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635"/>
    <a:srgbClr val="3281AC"/>
    <a:srgbClr val="317FAA"/>
    <a:srgbClr val="102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1" autoAdjust="0"/>
    <p:restoredTop sz="64457" autoAdjust="0"/>
  </p:normalViewPr>
  <p:slideViewPr>
    <p:cSldViewPr snapToGrid="0">
      <p:cViewPr varScale="1">
        <p:scale>
          <a:sx n="44" d="100"/>
          <a:sy n="44" d="100"/>
        </p:scale>
        <p:origin x="2100" y="48"/>
      </p:cViewPr>
      <p:guideLst>
        <p:guide orient="horz" pos="2160"/>
        <p:guide pos="2880"/>
      </p:guideLst>
    </p:cSldViewPr>
  </p:slideViewPr>
  <p:outlineViewPr>
    <p:cViewPr>
      <p:scale>
        <a:sx n="33" d="100"/>
        <a:sy n="33" d="100"/>
      </p:scale>
      <p:origin x="0" y="5720"/>
    </p:cViewPr>
  </p:outlineViewPr>
  <p:notesTextViewPr>
    <p:cViewPr>
      <p:scale>
        <a:sx n="100" d="100"/>
        <a:sy n="100" d="100"/>
      </p:scale>
      <p:origin x="0" y="0"/>
    </p:cViewPr>
  </p:notesTextViewPr>
  <p:notesViewPr>
    <p:cSldViewPr snapToGrid="0" snapToObjects="1">
      <p:cViewPr varScale="1">
        <p:scale>
          <a:sx n="75" d="100"/>
          <a:sy n="75" d="100"/>
        </p:scale>
        <p:origin x="-3336" y="-11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Blatt1!$B$1</c:f>
              <c:strCache>
                <c:ptCount val="1"/>
                <c:pt idx="0">
                  <c:v>Umsätze</c:v>
                </c:pt>
              </c:strCache>
            </c:strRef>
          </c:tx>
          <c:explosion val="25"/>
          <c:cat>
            <c:strRef>
              <c:f>Blatt1!$A$2:$A$3</c:f>
              <c:strCache>
                <c:ptCount val="2"/>
                <c:pt idx="0">
                  <c:v>1. Qrtl.</c:v>
                </c:pt>
                <c:pt idx="1">
                  <c:v>2. Qrtl.</c:v>
                </c:pt>
              </c:strCache>
            </c:strRef>
          </c:cat>
          <c:val>
            <c:numRef>
              <c:f>Blatt1!$B$2:$B$3</c:f>
              <c:numCache>
                <c:formatCode>General</c:formatCode>
                <c:ptCount val="2"/>
                <c:pt idx="0">
                  <c:v>65</c:v>
                </c:pt>
                <c:pt idx="1">
                  <c:v>35</c:v>
                </c:pt>
              </c:numCache>
            </c:numRef>
          </c:val>
          <c:extLst>
            <c:ext xmlns:c16="http://schemas.microsoft.com/office/drawing/2014/chart" uri="{C3380CC4-5D6E-409C-BE32-E72D297353CC}">
              <c16:uniqueId val="{00000000-6501-4C1E-B254-96102037AC75}"/>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lgn="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Blatt1!$B$1</c:f>
              <c:strCache>
                <c:ptCount val="1"/>
                <c:pt idx="0">
                  <c:v>Umsätze</c:v>
                </c:pt>
              </c:strCache>
            </c:strRef>
          </c:tx>
          <c:explosion val="25"/>
          <c:cat>
            <c:strRef>
              <c:f>Blatt1!$A$2:$A$3</c:f>
              <c:strCache>
                <c:ptCount val="2"/>
                <c:pt idx="0">
                  <c:v>1. Qrtl.</c:v>
                </c:pt>
                <c:pt idx="1">
                  <c:v>2. Qrtl.</c:v>
                </c:pt>
              </c:strCache>
            </c:strRef>
          </c:cat>
          <c:val>
            <c:numRef>
              <c:f>Blatt1!$B$2:$B$3</c:f>
              <c:numCache>
                <c:formatCode>General</c:formatCode>
                <c:ptCount val="2"/>
                <c:pt idx="0">
                  <c:v>55</c:v>
                </c:pt>
                <c:pt idx="1">
                  <c:v>45</c:v>
                </c:pt>
              </c:numCache>
            </c:numRef>
          </c:val>
          <c:extLst>
            <c:ext xmlns:c16="http://schemas.microsoft.com/office/drawing/2014/chart" uri="{C3380CC4-5D6E-409C-BE32-E72D297353CC}">
              <c16:uniqueId val="{00000000-75E8-4A86-A446-4EFF6E44AFA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8C36B-F9C3-BC48-8E0C-131100BC079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de-DE"/>
        </a:p>
      </dgm:t>
    </dgm:pt>
    <dgm:pt modelId="{B3C48039-8B89-114D-88D1-B405CF97DD08}">
      <dgm:prSet phldrT="[Text]">
        <dgm:style>
          <a:lnRef idx="2">
            <a:schemeClr val="dk1">
              <a:shade val="50000"/>
            </a:schemeClr>
          </a:lnRef>
          <a:fillRef idx="1">
            <a:schemeClr val="dk1"/>
          </a:fillRef>
          <a:effectRef idx="0">
            <a:schemeClr val="dk1"/>
          </a:effectRef>
          <a:fontRef idx="minor">
            <a:schemeClr val="lt1"/>
          </a:fontRef>
        </dgm:style>
      </dgm:prSet>
      <dgm:spPr>
        <a:solidFill>
          <a:schemeClr val="tx1">
            <a:lumMod val="60000"/>
            <a:lumOff val="40000"/>
          </a:schemeClr>
        </a:solidFill>
        <a:ln>
          <a:solidFill>
            <a:schemeClr val="bg1"/>
          </a:solidFill>
        </a:ln>
      </dgm:spPr>
      <dgm:t>
        <a:bodyPr/>
        <a:lstStyle/>
        <a:p>
          <a:r>
            <a:rPr lang="de-DE" dirty="0">
              <a:solidFill>
                <a:srgbClr val="002060"/>
              </a:solidFill>
              <a:latin typeface="Calibri" panose="020F0502020204030204" pitchFamily="34" charset="0"/>
              <a:cs typeface="Calibri" panose="020F0502020204030204" pitchFamily="34" charset="0"/>
            </a:rPr>
            <a:t>Standortwahl und -verlagerung der Bekleidungsproduktion</a:t>
          </a:r>
        </a:p>
      </dgm:t>
    </dgm:pt>
    <dgm:pt modelId="{ED14E72B-4E07-3742-B995-A3285B254190}" type="parTrans" cxnId="{20BBE31A-F42D-2547-A005-D9E896FD2D5E}">
      <dgm:prSet/>
      <dgm:spPr/>
      <dgm:t>
        <a:bodyPr/>
        <a:lstStyle/>
        <a:p>
          <a:endParaRPr lang="de-DE"/>
        </a:p>
      </dgm:t>
    </dgm:pt>
    <dgm:pt modelId="{EADBF2FB-D78C-3346-8256-18F9C50055DB}" type="sibTrans" cxnId="{20BBE31A-F42D-2547-A005-D9E896FD2D5E}">
      <dgm:prSet/>
      <dgm:spPr/>
      <dgm:t>
        <a:bodyPr/>
        <a:lstStyle/>
        <a:p>
          <a:endParaRPr lang="de-DE"/>
        </a:p>
      </dgm:t>
    </dgm:pt>
    <dgm:pt modelId="{9090B14A-237E-2140-90AD-525C787EE111}">
      <dgm:prSet phldrT="[Text]" custT="1">
        <dgm:style>
          <a:lnRef idx="1">
            <a:schemeClr val="dk1"/>
          </a:lnRef>
          <a:fillRef idx="2">
            <a:schemeClr val="dk1"/>
          </a:fillRef>
          <a:effectRef idx="1">
            <a:schemeClr val="dk1"/>
          </a:effectRef>
          <a:fontRef idx="minor">
            <a:schemeClr val="dk1"/>
          </a:fontRef>
        </dgm:style>
      </dgm:prSet>
      <dgm:spPr>
        <a:solidFill>
          <a:schemeClr val="tx1">
            <a:lumMod val="40000"/>
            <a:lumOff val="60000"/>
          </a:schemeClr>
        </a:solidFill>
        <a:ln>
          <a:solidFill>
            <a:schemeClr val="bg1"/>
          </a:solidFill>
        </a:ln>
      </dgm:spPr>
      <dgm:t>
        <a:bodyPr/>
        <a:lstStyle/>
        <a:p>
          <a:r>
            <a:rPr lang="de-DE" sz="2400" dirty="0">
              <a:latin typeface="Calibri" panose="020F0502020204030204" pitchFamily="34" charset="0"/>
              <a:cs typeface="Calibri" panose="020F0502020204030204" pitchFamily="34" charset="0"/>
            </a:rPr>
            <a:t>Kennenlernen neuer Standorte</a:t>
          </a:r>
        </a:p>
      </dgm:t>
    </dgm:pt>
    <dgm:pt modelId="{4CCD2D89-E9B9-C441-B43B-2A22A9BD2D1E}" type="parTrans" cxnId="{E1274A22-B136-AB46-B5E0-2A0EE0DE36BB}">
      <dgm:prSet/>
      <dgm:spPr/>
      <dgm:t>
        <a:bodyPr/>
        <a:lstStyle/>
        <a:p>
          <a:endParaRPr lang="de-DE"/>
        </a:p>
      </dgm:t>
    </dgm:pt>
    <dgm:pt modelId="{2FDB381C-5318-9A45-8450-21CE25DB2B11}" type="sibTrans" cxnId="{E1274A22-B136-AB46-B5E0-2A0EE0DE36BB}">
      <dgm:prSet/>
      <dgm:spPr/>
      <dgm:t>
        <a:bodyPr/>
        <a:lstStyle/>
        <a:p>
          <a:endParaRPr lang="de-DE"/>
        </a:p>
      </dgm:t>
    </dgm:pt>
    <dgm:pt modelId="{8995CB87-33AD-3645-B2E3-BC6AD064B9B4}">
      <dgm:prSet phldrT="[Text]" custT="1">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a:ln>
          <a:noFill/>
        </a:ln>
      </dgm:spPr>
      <dgm:t>
        <a:bodyPr/>
        <a:lstStyle/>
        <a:p>
          <a:r>
            <a:rPr lang="de-DE" sz="2400" dirty="0">
              <a:latin typeface="Calibri" panose="020F0502020204030204" pitchFamily="34" charset="0"/>
              <a:cs typeface="Calibri" panose="020F0502020204030204" pitchFamily="34" charset="0"/>
            </a:rPr>
            <a:t>Bangladesch</a:t>
          </a:r>
          <a:endParaRPr lang="de-DE" sz="2000" dirty="0">
            <a:latin typeface="Calibri" panose="020F0502020204030204" pitchFamily="34" charset="0"/>
            <a:cs typeface="Calibri" panose="020F0502020204030204" pitchFamily="34" charset="0"/>
          </a:endParaRPr>
        </a:p>
      </dgm:t>
    </dgm:pt>
    <dgm:pt modelId="{DC848E82-1987-BD41-998F-98F4915DF7DC}" type="parTrans" cxnId="{38A0F9F0-36E4-1E40-928D-7DF4CCE0F168}">
      <dgm:prSet/>
      <dgm:spPr/>
      <dgm:t>
        <a:bodyPr/>
        <a:lstStyle/>
        <a:p>
          <a:endParaRPr lang="de-DE"/>
        </a:p>
      </dgm:t>
    </dgm:pt>
    <dgm:pt modelId="{463D20B3-9BCE-A34C-9BE5-2092A2A076B2}" type="sibTrans" cxnId="{38A0F9F0-36E4-1E40-928D-7DF4CCE0F168}">
      <dgm:prSet/>
      <dgm:spPr/>
      <dgm:t>
        <a:bodyPr/>
        <a:lstStyle/>
        <a:p>
          <a:endParaRPr lang="de-DE"/>
        </a:p>
      </dgm:t>
    </dgm:pt>
    <dgm:pt modelId="{BC2CF048-A0F8-EA4D-9A55-9CA9BD7A0756}">
      <dgm:prSet phldrT="[Text]" custT="1">
        <dgm:style>
          <a:lnRef idx="1">
            <a:schemeClr val="dk1"/>
          </a:lnRef>
          <a:fillRef idx="2">
            <a:schemeClr val="dk1"/>
          </a:fillRef>
          <a:effectRef idx="1">
            <a:schemeClr val="dk1"/>
          </a:effectRef>
          <a:fontRef idx="minor">
            <a:schemeClr val="dk1"/>
          </a:fontRef>
        </dgm:style>
      </dgm:prSet>
      <dgm:spPr>
        <a:solidFill>
          <a:schemeClr val="tx1">
            <a:lumMod val="40000"/>
            <a:lumOff val="60000"/>
          </a:schemeClr>
        </a:solidFill>
        <a:ln>
          <a:noFill/>
        </a:ln>
      </dgm:spPr>
      <dgm:t>
        <a:bodyPr/>
        <a:lstStyle/>
        <a:p>
          <a:r>
            <a:rPr lang="de-DE" sz="2000" dirty="0">
              <a:latin typeface="Calibri" panose="020F0502020204030204" pitchFamily="34" charset="0"/>
              <a:cs typeface="Calibri" panose="020F0502020204030204" pitchFamily="34" charset="0"/>
            </a:rPr>
            <a:t>Vergleich mit „altem“ Standort</a:t>
          </a:r>
        </a:p>
      </dgm:t>
    </dgm:pt>
    <dgm:pt modelId="{0F82EC40-95DD-7440-A7B4-1E8E0B127C73}" type="parTrans" cxnId="{962B3EAB-24A7-164C-A820-E230012CFFA4}">
      <dgm:prSet/>
      <dgm:spPr/>
      <dgm:t>
        <a:bodyPr/>
        <a:lstStyle/>
        <a:p>
          <a:endParaRPr lang="de-DE"/>
        </a:p>
      </dgm:t>
    </dgm:pt>
    <dgm:pt modelId="{8A842305-656B-4F44-9668-EBAE6909CB40}" type="sibTrans" cxnId="{962B3EAB-24A7-164C-A820-E230012CFFA4}">
      <dgm:prSet/>
      <dgm:spPr/>
      <dgm:t>
        <a:bodyPr/>
        <a:lstStyle/>
        <a:p>
          <a:endParaRPr lang="de-DE"/>
        </a:p>
      </dgm:t>
    </dgm:pt>
    <dgm:pt modelId="{664D9642-DE07-774A-BAB0-80C5FBDF8B84}">
      <dgm:prSet phldrT="[Text]" custT="1">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a:ln>
          <a:noFill/>
        </a:ln>
      </dgm:spPr>
      <dgm:t>
        <a:bodyPr/>
        <a:lstStyle/>
        <a:p>
          <a:r>
            <a:rPr lang="de-DE" sz="2400" dirty="0">
              <a:latin typeface="Calibri" panose="020F0502020204030204" pitchFamily="34" charset="0"/>
              <a:cs typeface="Calibri" panose="020F0502020204030204" pitchFamily="34" charset="0"/>
            </a:rPr>
            <a:t>Äthiopien</a:t>
          </a:r>
          <a:endParaRPr lang="de-DE" sz="2000" dirty="0">
            <a:latin typeface="Calibri" panose="020F0502020204030204" pitchFamily="34" charset="0"/>
            <a:cs typeface="Calibri" panose="020F0502020204030204" pitchFamily="34" charset="0"/>
          </a:endParaRPr>
        </a:p>
      </dgm:t>
    </dgm:pt>
    <dgm:pt modelId="{A40C33A7-D3C0-6D46-AD50-3A3792394FDC}" type="parTrans" cxnId="{5F47E12A-A7A6-464E-9A83-36405CF43741}">
      <dgm:prSet/>
      <dgm:spPr/>
      <dgm:t>
        <a:bodyPr/>
        <a:lstStyle/>
        <a:p>
          <a:endParaRPr lang="de-DE"/>
        </a:p>
      </dgm:t>
    </dgm:pt>
    <dgm:pt modelId="{341CA83C-DADD-A141-B232-C1E9E007A7F7}" type="sibTrans" cxnId="{5F47E12A-A7A6-464E-9A83-36405CF43741}">
      <dgm:prSet/>
      <dgm:spPr/>
      <dgm:t>
        <a:bodyPr/>
        <a:lstStyle/>
        <a:p>
          <a:endParaRPr lang="de-DE"/>
        </a:p>
      </dgm:t>
    </dgm:pt>
    <dgm:pt modelId="{CC5299D7-BA1F-B14C-80D0-DAC5CF7EFD29}">
      <dgm:prSet phldrT="[Text]" custT="1">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a:ln>
          <a:noFill/>
        </a:ln>
      </dgm:spPr>
      <dgm:t>
        <a:bodyPr/>
        <a:lstStyle/>
        <a:p>
          <a:r>
            <a:rPr lang="de-DE" sz="2400" dirty="0">
              <a:latin typeface="Calibri" panose="020F0502020204030204" pitchFamily="34" charset="0"/>
              <a:cs typeface="Calibri" panose="020F0502020204030204" pitchFamily="34" charset="0"/>
            </a:rPr>
            <a:t>Myanmar</a:t>
          </a:r>
          <a:endParaRPr lang="de-DE" sz="2000" dirty="0">
            <a:latin typeface="Calibri" panose="020F0502020204030204" pitchFamily="34" charset="0"/>
            <a:cs typeface="Calibri" panose="020F0502020204030204" pitchFamily="34" charset="0"/>
          </a:endParaRPr>
        </a:p>
      </dgm:t>
    </dgm:pt>
    <dgm:pt modelId="{59103FA5-997B-0F45-855C-0DD546A54F83}" type="parTrans" cxnId="{6C2A6357-7180-0248-AD89-31D25B76D407}">
      <dgm:prSet/>
      <dgm:spPr/>
      <dgm:t>
        <a:bodyPr/>
        <a:lstStyle/>
        <a:p>
          <a:endParaRPr lang="de-DE"/>
        </a:p>
      </dgm:t>
    </dgm:pt>
    <dgm:pt modelId="{6C3DF393-D577-214A-9F7B-253C11E2456C}" type="sibTrans" cxnId="{6C2A6357-7180-0248-AD89-31D25B76D407}">
      <dgm:prSet/>
      <dgm:spPr/>
      <dgm:t>
        <a:bodyPr/>
        <a:lstStyle/>
        <a:p>
          <a:endParaRPr lang="de-DE"/>
        </a:p>
      </dgm:t>
    </dgm:pt>
    <dgm:pt modelId="{52E0F9A0-5E1E-7141-AE8E-F44A9E89685C}" type="pres">
      <dgm:prSet presAssocID="{3068C36B-F9C3-BC48-8E0C-131100BC079E}" presName="Name0" presStyleCnt="0">
        <dgm:presLayoutVars>
          <dgm:chPref val="1"/>
          <dgm:dir/>
          <dgm:animOne val="branch"/>
          <dgm:animLvl val="lvl"/>
          <dgm:resizeHandles/>
        </dgm:presLayoutVars>
      </dgm:prSet>
      <dgm:spPr/>
    </dgm:pt>
    <dgm:pt modelId="{E71205C6-4BFF-1040-AB77-302E356588C3}" type="pres">
      <dgm:prSet presAssocID="{B3C48039-8B89-114D-88D1-B405CF97DD08}" presName="vertOne" presStyleCnt="0"/>
      <dgm:spPr/>
    </dgm:pt>
    <dgm:pt modelId="{B0F1A920-8495-004A-81DD-39F0E599230F}" type="pres">
      <dgm:prSet presAssocID="{B3C48039-8B89-114D-88D1-B405CF97DD08}" presName="txOne" presStyleLbl="node0" presStyleIdx="0" presStyleCnt="1">
        <dgm:presLayoutVars>
          <dgm:chPref val="3"/>
        </dgm:presLayoutVars>
      </dgm:prSet>
      <dgm:spPr/>
    </dgm:pt>
    <dgm:pt modelId="{280F59FC-7AC2-EB4A-A3A6-AA5E61E201AB}" type="pres">
      <dgm:prSet presAssocID="{B3C48039-8B89-114D-88D1-B405CF97DD08}" presName="parTransOne" presStyleCnt="0"/>
      <dgm:spPr/>
    </dgm:pt>
    <dgm:pt modelId="{7ADD734B-FFA3-E941-82E2-00550C930F9A}" type="pres">
      <dgm:prSet presAssocID="{B3C48039-8B89-114D-88D1-B405CF97DD08}" presName="horzOne" presStyleCnt="0"/>
      <dgm:spPr/>
    </dgm:pt>
    <dgm:pt modelId="{190DF9FC-FED4-E847-B049-F4276448A82B}" type="pres">
      <dgm:prSet presAssocID="{9090B14A-237E-2140-90AD-525C787EE111}" presName="vertTwo" presStyleCnt="0"/>
      <dgm:spPr/>
    </dgm:pt>
    <dgm:pt modelId="{43243C26-E219-F349-BF73-11B7DD0CC78F}" type="pres">
      <dgm:prSet presAssocID="{9090B14A-237E-2140-90AD-525C787EE111}" presName="txTwo" presStyleLbl="node2" presStyleIdx="0" presStyleCnt="2">
        <dgm:presLayoutVars>
          <dgm:chPref val="3"/>
        </dgm:presLayoutVars>
      </dgm:prSet>
      <dgm:spPr/>
    </dgm:pt>
    <dgm:pt modelId="{43CA8408-EEFF-484E-ACF5-5F4D92CA2C70}" type="pres">
      <dgm:prSet presAssocID="{9090B14A-237E-2140-90AD-525C787EE111}" presName="parTransTwo" presStyleCnt="0"/>
      <dgm:spPr/>
    </dgm:pt>
    <dgm:pt modelId="{8C723B72-8CDB-BC44-A466-D485210E876F}" type="pres">
      <dgm:prSet presAssocID="{9090B14A-237E-2140-90AD-525C787EE111}" presName="horzTwo" presStyleCnt="0"/>
      <dgm:spPr/>
    </dgm:pt>
    <dgm:pt modelId="{4299E557-D66B-9E49-88A8-9BB90ABDE8A9}" type="pres">
      <dgm:prSet presAssocID="{664D9642-DE07-774A-BAB0-80C5FBDF8B84}" presName="vertThree" presStyleCnt="0"/>
      <dgm:spPr/>
    </dgm:pt>
    <dgm:pt modelId="{84A79F16-6685-BC40-8266-7F36C51301FD}" type="pres">
      <dgm:prSet presAssocID="{664D9642-DE07-774A-BAB0-80C5FBDF8B84}" presName="txThree" presStyleLbl="node3" presStyleIdx="0" presStyleCnt="3">
        <dgm:presLayoutVars>
          <dgm:chPref val="3"/>
        </dgm:presLayoutVars>
      </dgm:prSet>
      <dgm:spPr/>
    </dgm:pt>
    <dgm:pt modelId="{24AF2675-7607-6F46-8F32-5595279BAADA}" type="pres">
      <dgm:prSet presAssocID="{664D9642-DE07-774A-BAB0-80C5FBDF8B84}" presName="horzThree" presStyleCnt="0"/>
      <dgm:spPr/>
    </dgm:pt>
    <dgm:pt modelId="{A96A3338-FD2F-CA40-B835-EDCD73DEEAE2}" type="pres">
      <dgm:prSet presAssocID="{341CA83C-DADD-A141-B232-C1E9E007A7F7}" presName="sibSpaceThree" presStyleCnt="0"/>
      <dgm:spPr/>
    </dgm:pt>
    <dgm:pt modelId="{14623F03-3F14-444B-ADC3-5383AF561A01}" type="pres">
      <dgm:prSet presAssocID="{CC5299D7-BA1F-B14C-80D0-DAC5CF7EFD29}" presName="vertThree" presStyleCnt="0"/>
      <dgm:spPr/>
    </dgm:pt>
    <dgm:pt modelId="{1827888D-8A7B-5B47-9D89-068E7B55E683}" type="pres">
      <dgm:prSet presAssocID="{CC5299D7-BA1F-B14C-80D0-DAC5CF7EFD29}" presName="txThree" presStyleLbl="node3" presStyleIdx="1" presStyleCnt="3">
        <dgm:presLayoutVars>
          <dgm:chPref val="3"/>
        </dgm:presLayoutVars>
      </dgm:prSet>
      <dgm:spPr/>
    </dgm:pt>
    <dgm:pt modelId="{324F0CC3-A3D7-8A4E-AD8D-84D46B0813A9}" type="pres">
      <dgm:prSet presAssocID="{CC5299D7-BA1F-B14C-80D0-DAC5CF7EFD29}" presName="horzThree" presStyleCnt="0"/>
      <dgm:spPr/>
    </dgm:pt>
    <dgm:pt modelId="{D61F85D6-7B21-874A-B28C-519567B5EB34}" type="pres">
      <dgm:prSet presAssocID="{2FDB381C-5318-9A45-8450-21CE25DB2B11}" presName="sibSpaceTwo" presStyleCnt="0"/>
      <dgm:spPr/>
    </dgm:pt>
    <dgm:pt modelId="{9BB187B5-1075-BD49-959B-AD1C78E32D9F}" type="pres">
      <dgm:prSet presAssocID="{BC2CF048-A0F8-EA4D-9A55-9CA9BD7A0756}" presName="vertTwo" presStyleCnt="0"/>
      <dgm:spPr/>
    </dgm:pt>
    <dgm:pt modelId="{3F0C5BF2-DE1C-E44E-9BD4-2912B163F94C}" type="pres">
      <dgm:prSet presAssocID="{BC2CF048-A0F8-EA4D-9A55-9CA9BD7A0756}" presName="txTwo" presStyleLbl="node2" presStyleIdx="1" presStyleCnt="2">
        <dgm:presLayoutVars>
          <dgm:chPref val="3"/>
        </dgm:presLayoutVars>
      </dgm:prSet>
      <dgm:spPr/>
    </dgm:pt>
    <dgm:pt modelId="{496769EC-A7F5-2D41-998F-EAA7039ED51C}" type="pres">
      <dgm:prSet presAssocID="{BC2CF048-A0F8-EA4D-9A55-9CA9BD7A0756}" presName="parTransTwo" presStyleCnt="0"/>
      <dgm:spPr/>
    </dgm:pt>
    <dgm:pt modelId="{E8784313-8384-EA49-90BC-DD7854106F4E}" type="pres">
      <dgm:prSet presAssocID="{BC2CF048-A0F8-EA4D-9A55-9CA9BD7A0756}" presName="horzTwo" presStyleCnt="0"/>
      <dgm:spPr/>
    </dgm:pt>
    <dgm:pt modelId="{FCC55B2C-0418-E24B-8A1D-11A59994B9FF}" type="pres">
      <dgm:prSet presAssocID="{8995CB87-33AD-3645-B2E3-BC6AD064B9B4}" presName="vertThree" presStyleCnt="0"/>
      <dgm:spPr/>
    </dgm:pt>
    <dgm:pt modelId="{3B601729-7C98-AF48-BE78-A7EB016097BC}" type="pres">
      <dgm:prSet presAssocID="{8995CB87-33AD-3645-B2E3-BC6AD064B9B4}" presName="txThree" presStyleLbl="node3" presStyleIdx="2" presStyleCnt="3">
        <dgm:presLayoutVars>
          <dgm:chPref val="3"/>
        </dgm:presLayoutVars>
      </dgm:prSet>
      <dgm:spPr/>
    </dgm:pt>
    <dgm:pt modelId="{50E494F9-6A87-8049-82C5-06B76F44AF86}" type="pres">
      <dgm:prSet presAssocID="{8995CB87-33AD-3645-B2E3-BC6AD064B9B4}" presName="horzThree" presStyleCnt="0"/>
      <dgm:spPr/>
    </dgm:pt>
  </dgm:ptLst>
  <dgm:cxnLst>
    <dgm:cxn modelId="{20BBE31A-F42D-2547-A005-D9E896FD2D5E}" srcId="{3068C36B-F9C3-BC48-8E0C-131100BC079E}" destId="{B3C48039-8B89-114D-88D1-B405CF97DD08}" srcOrd="0" destOrd="0" parTransId="{ED14E72B-4E07-3742-B995-A3285B254190}" sibTransId="{EADBF2FB-D78C-3346-8256-18F9C50055DB}"/>
    <dgm:cxn modelId="{E1274A22-B136-AB46-B5E0-2A0EE0DE36BB}" srcId="{B3C48039-8B89-114D-88D1-B405CF97DD08}" destId="{9090B14A-237E-2140-90AD-525C787EE111}" srcOrd="0" destOrd="0" parTransId="{4CCD2D89-E9B9-C441-B43B-2A22A9BD2D1E}" sibTransId="{2FDB381C-5318-9A45-8450-21CE25DB2B11}"/>
    <dgm:cxn modelId="{5F47E12A-A7A6-464E-9A83-36405CF43741}" srcId="{9090B14A-237E-2140-90AD-525C787EE111}" destId="{664D9642-DE07-774A-BAB0-80C5FBDF8B84}" srcOrd="0" destOrd="0" parTransId="{A40C33A7-D3C0-6D46-AD50-3A3792394FDC}" sibTransId="{341CA83C-DADD-A141-B232-C1E9E007A7F7}"/>
    <dgm:cxn modelId="{7C2B1A36-0B64-1246-A1A1-BBC587F7179C}" type="presOf" srcId="{CC5299D7-BA1F-B14C-80D0-DAC5CF7EFD29}" destId="{1827888D-8A7B-5B47-9D89-068E7B55E683}" srcOrd="0" destOrd="0" presId="urn:microsoft.com/office/officeart/2005/8/layout/hierarchy4"/>
    <dgm:cxn modelId="{6C2A6357-7180-0248-AD89-31D25B76D407}" srcId="{9090B14A-237E-2140-90AD-525C787EE111}" destId="{CC5299D7-BA1F-B14C-80D0-DAC5CF7EFD29}" srcOrd="1" destOrd="0" parTransId="{59103FA5-997B-0F45-855C-0DD546A54F83}" sibTransId="{6C3DF393-D577-214A-9F7B-253C11E2456C}"/>
    <dgm:cxn modelId="{FD6D9F5A-1732-B34B-AAB0-07F2FBAF2E03}" type="presOf" srcId="{B3C48039-8B89-114D-88D1-B405CF97DD08}" destId="{B0F1A920-8495-004A-81DD-39F0E599230F}" srcOrd="0" destOrd="0" presId="urn:microsoft.com/office/officeart/2005/8/layout/hierarchy4"/>
    <dgm:cxn modelId="{252B097C-42B4-1943-825E-3E1B07E38676}" type="presOf" srcId="{3068C36B-F9C3-BC48-8E0C-131100BC079E}" destId="{52E0F9A0-5E1E-7141-AE8E-F44A9E89685C}" srcOrd="0" destOrd="0" presId="urn:microsoft.com/office/officeart/2005/8/layout/hierarchy4"/>
    <dgm:cxn modelId="{979A22A7-9247-D144-8882-E9206607CFB9}" type="presOf" srcId="{664D9642-DE07-774A-BAB0-80C5FBDF8B84}" destId="{84A79F16-6685-BC40-8266-7F36C51301FD}" srcOrd="0" destOrd="0" presId="urn:microsoft.com/office/officeart/2005/8/layout/hierarchy4"/>
    <dgm:cxn modelId="{962B3EAB-24A7-164C-A820-E230012CFFA4}" srcId="{B3C48039-8B89-114D-88D1-B405CF97DD08}" destId="{BC2CF048-A0F8-EA4D-9A55-9CA9BD7A0756}" srcOrd="1" destOrd="0" parTransId="{0F82EC40-95DD-7440-A7B4-1E8E0B127C73}" sibTransId="{8A842305-656B-4F44-9668-EBAE6909CB40}"/>
    <dgm:cxn modelId="{75CD0FBA-CEFA-BB41-B496-AA694B3F04A4}" type="presOf" srcId="{9090B14A-237E-2140-90AD-525C787EE111}" destId="{43243C26-E219-F349-BF73-11B7DD0CC78F}" srcOrd="0" destOrd="0" presId="urn:microsoft.com/office/officeart/2005/8/layout/hierarchy4"/>
    <dgm:cxn modelId="{7EA8FFBC-7FAA-A845-B467-C801CFCA6A12}" type="presOf" srcId="{BC2CF048-A0F8-EA4D-9A55-9CA9BD7A0756}" destId="{3F0C5BF2-DE1C-E44E-9BD4-2912B163F94C}" srcOrd="0" destOrd="0" presId="urn:microsoft.com/office/officeart/2005/8/layout/hierarchy4"/>
    <dgm:cxn modelId="{38A0F9F0-36E4-1E40-928D-7DF4CCE0F168}" srcId="{BC2CF048-A0F8-EA4D-9A55-9CA9BD7A0756}" destId="{8995CB87-33AD-3645-B2E3-BC6AD064B9B4}" srcOrd="0" destOrd="0" parTransId="{DC848E82-1987-BD41-998F-98F4915DF7DC}" sibTransId="{463D20B3-9BCE-A34C-9BE5-2092A2A076B2}"/>
    <dgm:cxn modelId="{2FE4BFFB-1E44-1B4A-8B72-A52C017F5151}" type="presOf" srcId="{8995CB87-33AD-3645-B2E3-BC6AD064B9B4}" destId="{3B601729-7C98-AF48-BE78-A7EB016097BC}" srcOrd="0" destOrd="0" presId="urn:microsoft.com/office/officeart/2005/8/layout/hierarchy4"/>
    <dgm:cxn modelId="{FBDE38DD-2BDF-2D4E-B337-55DADCCF3885}" type="presParOf" srcId="{52E0F9A0-5E1E-7141-AE8E-F44A9E89685C}" destId="{E71205C6-4BFF-1040-AB77-302E356588C3}" srcOrd="0" destOrd="0" presId="urn:microsoft.com/office/officeart/2005/8/layout/hierarchy4"/>
    <dgm:cxn modelId="{A1FF51BA-CA33-9943-8F25-2BB3362796DC}" type="presParOf" srcId="{E71205C6-4BFF-1040-AB77-302E356588C3}" destId="{B0F1A920-8495-004A-81DD-39F0E599230F}" srcOrd="0" destOrd="0" presId="urn:microsoft.com/office/officeart/2005/8/layout/hierarchy4"/>
    <dgm:cxn modelId="{EAF117F4-7780-6741-975C-C3EF136FEF4F}" type="presParOf" srcId="{E71205C6-4BFF-1040-AB77-302E356588C3}" destId="{280F59FC-7AC2-EB4A-A3A6-AA5E61E201AB}" srcOrd="1" destOrd="0" presId="urn:microsoft.com/office/officeart/2005/8/layout/hierarchy4"/>
    <dgm:cxn modelId="{FB4D6086-0BE2-874D-9DF1-5FD6AC6C4D47}" type="presParOf" srcId="{E71205C6-4BFF-1040-AB77-302E356588C3}" destId="{7ADD734B-FFA3-E941-82E2-00550C930F9A}" srcOrd="2" destOrd="0" presId="urn:microsoft.com/office/officeart/2005/8/layout/hierarchy4"/>
    <dgm:cxn modelId="{45749975-32F7-1940-A1A6-B731E2AAC0D2}" type="presParOf" srcId="{7ADD734B-FFA3-E941-82E2-00550C930F9A}" destId="{190DF9FC-FED4-E847-B049-F4276448A82B}" srcOrd="0" destOrd="0" presId="urn:microsoft.com/office/officeart/2005/8/layout/hierarchy4"/>
    <dgm:cxn modelId="{DB38FC42-96B9-1645-B3B6-D6145D23D51B}" type="presParOf" srcId="{190DF9FC-FED4-E847-B049-F4276448A82B}" destId="{43243C26-E219-F349-BF73-11B7DD0CC78F}" srcOrd="0" destOrd="0" presId="urn:microsoft.com/office/officeart/2005/8/layout/hierarchy4"/>
    <dgm:cxn modelId="{796F681F-22C8-744F-94B3-FB97AF797F29}" type="presParOf" srcId="{190DF9FC-FED4-E847-B049-F4276448A82B}" destId="{43CA8408-EEFF-484E-ACF5-5F4D92CA2C70}" srcOrd="1" destOrd="0" presId="urn:microsoft.com/office/officeart/2005/8/layout/hierarchy4"/>
    <dgm:cxn modelId="{ED0ACCBB-5F41-5B4A-A778-8932BD71B20D}" type="presParOf" srcId="{190DF9FC-FED4-E847-B049-F4276448A82B}" destId="{8C723B72-8CDB-BC44-A466-D485210E876F}" srcOrd="2" destOrd="0" presId="urn:microsoft.com/office/officeart/2005/8/layout/hierarchy4"/>
    <dgm:cxn modelId="{CB542ED9-08B8-614A-A0AC-4466C1FD435D}" type="presParOf" srcId="{8C723B72-8CDB-BC44-A466-D485210E876F}" destId="{4299E557-D66B-9E49-88A8-9BB90ABDE8A9}" srcOrd="0" destOrd="0" presId="urn:microsoft.com/office/officeart/2005/8/layout/hierarchy4"/>
    <dgm:cxn modelId="{AD76B292-BC4E-474B-911F-4A342663E901}" type="presParOf" srcId="{4299E557-D66B-9E49-88A8-9BB90ABDE8A9}" destId="{84A79F16-6685-BC40-8266-7F36C51301FD}" srcOrd="0" destOrd="0" presId="urn:microsoft.com/office/officeart/2005/8/layout/hierarchy4"/>
    <dgm:cxn modelId="{BFEB60E2-50C0-D741-8933-CE377C44E326}" type="presParOf" srcId="{4299E557-D66B-9E49-88A8-9BB90ABDE8A9}" destId="{24AF2675-7607-6F46-8F32-5595279BAADA}" srcOrd="1" destOrd="0" presId="urn:microsoft.com/office/officeart/2005/8/layout/hierarchy4"/>
    <dgm:cxn modelId="{3617E5E7-1925-754F-9A14-29D7CED6539B}" type="presParOf" srcId="{8C723B72-8CDB-BC44-A466-D485210E876F}" destId="{A96A3338-FD2F-CA40-B835-EDCD73DEEAE2}" srcOrd="1" destOrd="0" presId="urn:microsoft.com/office/officeart/2005/8/layout/hierarchy4"/>
    <dgm:cxn modelId="{B064C38D-8925-244D-BF88-0C2A986C5EEE}" type="presParOf" srcId="{8C723B72-8CDB-BC44-A466-D485210E876F}" destId="{14623F03-3F14-444B-ADC3-5383AF561A01}" srcOrd="2" destOrd="0" presId="urn:microsoft.com/office/officeart/2005/8/layout/hierarchy4"/>
    <dgm:cxn modelId="{DFEDCA93-F2E4-724F-B7F4-767EC92C5145}" type="presParOf" srcId="{14623F03-3F14-444B-ADC3-5383AF561A01}" destId="{1827888D-8A7B-5B47-9D89-068E7B55E683}" srcOrd="0" destOrd="0" presId="urn:microsoft.com/office/officeart/2005/8/layout/hierarchy4"/>
    <dgm:cxn modelId="{2853098C-B1F8-6242-92FD-D4D1B7416ABE}" type="presParOf" srcId="{14623F03-3F14-444B-ADC3-5383AF561A01}" destId="{324F0CC3-A3D7-8A4E-AD8D-84D46B0813A9}" srcOrd="1" destOrd="0" presId="urn:microsoft.com/office/officeart/2005/8/layout/hierarchy4"/>
    <dgm:cxn modelId="{E231D438-5410-1740-BC93-90F9566AFB19}" type="presParOf" srcId="{7ADD734B-FFA3-E941-82E2-00550C930F9A}" destId="{D61F85D6-7B21-874A-B28C-519567B5EB34}" srcOrd="1" destOrd="0" presId="urn:microsoft.com/office/officeart/2005/8/layout/hierarchy4"/>
    <dgm:cxn modelId="{85025A7D-CF08-A045-998C-3D03D9797FE0}" type="presParOf" srcId="{7ADD734B-FFA3-E941-82E2-00550C930F9A}" destId="{9BB187B5-1075-BD49-959B-AD1C78E32D9F}" srcOrd="2" destOrd="0" presId="urn:microsoft.com/office/officeart/2005/8/layout/hierarchy4"/>
    <dgm:cxn modelId="{7DC2763A-3BAD-A142-8FD3-C012D6B3252B}" type="presParOf" srcId="{9BB187B5-1075-BD49-959B-AD1C78E32D9F}" destId="{3F0C5BF2-DE1C-E44E-9BD4-2912B163F94C}" srcOrd="0" destOrd="0" presId="urn:microsoft.com/office/officeart/2005/8/layout/hierarchy4"/>
    <dgm:cxn modelId="{5271F27B-0D1B-2942-8196-F744B75DDED4}" type="presParOf" srcId="{9BB187B5-1075-BD49-959B-AD1C78E32D9F}" destId="{496769EC-A7F5-2D41-998F-EAA7039ED51C}" srcOrd="1" destOrd="0" presId="urn:microsoft.com/office/officeart/2005/8/layout/hierarchy4"/>
    <dgm:cxn modelId="{3A76F059-2A77-FE49-ACC9-6258EE36AF7A}" type="presParOf" srcId="{9BB187B5-1075-BD49-959B-AD1C78E32D9F}" destId="{E8784313-8384-EA49-90BC-DD7854106F4E}" srcOrd="2" destOrd="0" presId="urn:microsoft.com/office/officeart/2005/8/layout/hierarchy4"/>
    <dgm:cxn modelId="{C58A35C5-EC83-304C-A4F8-630845514FF5}" type="presParOf" srcId="{E8784313-8384-EA49-90BC-DD7854106F4E}" destId="{FCC55B2C-0418-E24B-8A1D-11A59994B9FF}" srcOrd="0" destOrd="0" presId="urn:microsoft.com/office/officeart/2005/8/layout/hierarchy4"/>
    <dgm:cxn modelId="{FC910F47-07D2-484C-BDE0-B102797AF17B}" type="presParOf" srcId="{FCC55B2C-0418-E24B-8A1D-11A59994B9FF}" destId="{3B601729-7C98-AF48-BE78-A7EB016097BC}" srcOrd="0" destOrd="0" presId="urn:microsoft.com/office/officeart/2005/8/layout/hierarchy4"/>
    <dgm:cxn modelId="{7A02DCDA-8A50-8247-B1C9-B54642BD51C7}" type="presParOf" srcId="{FCC55B2C-0418-E24B-8A1D-11A59994B9FF}" destId="{50E494F9-6A87-8049-82C5-06B76F44AF8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8C36B-F9C3-BC48-8E0C-131100BC079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de-DE"/>
        </a:p>
      </dgm:t>
    </dgm:pt>
    <dgm:pt modelId="{B3C48039-8B89-114D-88D1-B405CF97DD08}">
      <dgm:prSet phldrT="[Text]" custT="1">
        <dgm:style>
          <a:lnRef idx="2">
            <a:schemeClr val="dk1">
              <a:shade val="50000"/>
            </a:schemeClr>
          </a:lnRef>
          <a:fillRef idx="1">
            <a:schemeClr val="dk1"/>
          </a:fillRef>
          <a:effectRef idx="0">
            <a:schemeClr val="dk1"/>
          </a:effectRef>
          <a:fontRef idx="minor">
            <a:schemeClr val="lt1"/>
          </a:fontRef>
        </dgm:style>
      </dgm:prSet>
      <dgm:spPr>
        <a:solidFill>
          <a:schemeClr val="tx1">
            <a:lumMod val="60000"/>
            <a:lumOff val="40000"/>
          </a:schemeClr>
        </a:solidFill>
        <a:ln>
          <a:noFill/>
        </a:ln>
      </dgm:spPr>
      <dgm:t>
        <a:bodyPr/>
        <a:lstStyle/>
        <a:p>
          <a:r>
            <a:rPr lang="de-DE" sz="2400" dirty="0">
              <a:solidFill>
                <a:srgbClr val="002060"/>
              </a:solidFill>
              <a:latin typeface="Calibri" panose="020F0502020204030204" pitchFamily="34" charset="0"/>
              <a:cs typeface="Calibri" panose="020F0502020204030204" pitchFamily="34" charset="0"/>
            </a:rPr>
            <a:t>Gemeinsamer Aspekt: geschlechtsspezifische Gewalt</a:t>
          </a:r>
        </a:p>
      </dgm:t>
    </dgm:pt>
    <dgm:pt modelId="{ED14E72B-4E07-3742-B995-A3285B254190}" type="parTrans" cxnId="{20BBE31A-F42D-2547-A005-D9E896FD2D5E}">
      <dgm:prSet/>
      <dgm:spPr/>
      <dgm:t>
        <a:bodyPr/>
        <a:lstStyle/>
        <a:p>
          <a:endParaRPr lang="de-DE"/>
        </a:p>
      </dgm:t>
    </dgm:pt>
    <dgm:pt modelId="{EADBF2FB-D78C-3346-8256-18F9C50055DB}" type="sibTrans" cxnId="{20BBE31A-F42D-2547-A005-D9E896FD2D5E}">
      <dgm:prSet/>
      <dgm:spPr/>
      <dgm:t>
        <a:bodyPr/>
        <a:lstStyle/>
        <a:p>
          <a:endParaRPr lang="de-DE"/>
        </a:p>
      </dgm:t>
    </dgm:pt>
    <dgm:pt modelId="{9090B14A-237E-2140-90AD-525C787EE111}">
      <dgm:prSet phldrT="[Text]" custT="1">
        <dgm:style>
          <a:lnRef idx="1">
            <a:schemeClr val="dk1"/>
          </a:lnRef>
          <a:fillRef idx="2">
            <a:schemeClr val="dk1"/>
          </a:fillRef>
          <a:effectRef idx="1">
            <a:schemeClr val="dk1"/>
          </a:effectRef>
          <a:fontRef idx="minor">
            <a:schemeClr val="dk1"/>
          </a:fontRef>
        </dgm:style>
      </dgm:prSet>
      <dgm:spPr>
        <a:solidFill>
          <a:schemeClr val="tx1">
            <a:lumMod val="40000"/>
            <a:lumOff val="60000"/>
          </a:schemeClr>
        </a:solidFill>
        <a:ln>
          <a:noFill/>
        </a:ln>
      </dgm:spPr>
      <dgm:t>
        <a:bodyPr/>
        <a:lstStyle/>
        <a:p>
          <a:r>
            <a:rPr lang="de-DE" sz="2400" dirty="0">
              <a:latin typeface="Calibri" panose="020F0502020204030204" pitchFamily="34" charset="0"/>
              <a:cs typeface="Calibri" panose="020F0502020204030204" pitchFamily="34" charset="0"/>
            </a:rPr>
            <a:t>Unterschiedliche Lösungsansätze</a:t>
          </a:r>
        </a:p>
      </dgm:t>
    </dgm:pt>
    <dgm:pt modelId="{4CCD2D89-E9B9-C441-B43B-2A22A9BD2D1E}" type="parTrans" cxnId="{E1274A22-B136-AB46-B5E0-2A0EE0DE36BB}">
      <dgm:prSet/>
      <dgm:spPr/>
      <dgm:t>
        <a:bodyPr/>
        <a:lstStyle/>
        <a:p>
          <a:endParaRPr lang="de-DE"/>
        </a:p>
      </dgm:t>
    </dgm:pt>
    <dgm:pt modelId="{2FDB381C-5318-9A45-8450-21CE25DB2B11}" type="sibTrans" cxnId="{E1274A22-B136-AB46-B5E0-2A0EE0DE36BB}">
      <dgm:prSet/>
      <dgm:spPr/>
      <dgm:t>
        <a:bodyPr/>
        <a:lstStyle/>
        <a:p>
          <a:endParaRPr lang="de-DE"/>
        </a:p>
      </dgm:t>
    </dgm:pt>
    <dgm:pt modelId="{664D9642-DE07-774A-BAB0-80C5FBDF8B84}">
      <dgm:prSet phldrT="[Text]" custT="1">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a:ln>
          <a:noFill/>
        </a:ln>
      </dgm:spPr>
      <dgm:t>
        <a:bodyPr/>
        <a:lstStyle/>
        <a:p>
          <a:r>
            <a:rPr lang="de-DE" sz="2400" dirty="0">
              <a:latin typeface="Calibri" panose="020F0502020204030204" pitchFamily="34" charset="0"/>
              <a:cs typeface="Calibri" panose="020F0502020204030204" pitchFamily="34" charset="0"/>
            </a:rPr>
            <a:t>ILO-Konvention</a:t>
          </a:r>
        </a:p>
      </dgm:t>
    </dgm:pt>
    <dgm:pt modelId="{A40C33A7-D3C0-6D46-AD50-3A3792394FDC}" type="parTrans" cxnId="{5F47E12A-A7A6-464E-9A83-36405CF43741}">
      <dgm:prSet/>
      <dgm:spPr/>
      <dgm:t>
        <a:bodyPr/>
        <a:lstStyle/>
        <a:p>
          <a:endParaRPr lang="de-DE"/>
        </a:p>
      </dgm:t>
    </dgm:pt>
    <dgm:pt modelId="{341CA83C-DADD-A141-B232-C1E9E007A7F7}" type="sibTrans" cxnId="{5F47E12A-A7A6-464E-9A83-36405CF43741}">
      <dgm:prSet/>
      <dgm:spPr/>
      <dgm:t>
        <a:bodyPr/>
        <a:lstStyle/>
        <a:p>
          <a:endParaRPr lang="de-DE"/>
        </a:p>
      </dgm:t>
    </dgm:pt>
    <dgm:pt modelId="{CC5299D7-BA1F-B14C-80D0-DAC5CF7EFD29}">
      <dgm:prSet phldrT="[Text]" custT="1">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a:ln>
          <a:noFill/>
        </a:ln>
      </dgm:spPr>
      <dgm:t>
        <a:bodyPr/>
        <a:lstStyle/>
        <a:p>
          <a:r>
            <a:rPr lang="de-DE" sz="2000" dirty="0">
              <a:latin typeface="Calibri" panose="020F0502020204030204" pitchFamily="34" charset="0"/>
              <a:cs typeface="Calibri" panose="020F0502020204030204" pitchFamily="34" charset="0"/>
            </a:rPr>
            <a:t>Maßnahmen der Fair </a:t>
          </a:r>
          <a:r>
            <a:rPr lang="de-DE" sz="2000" dirty="0" err="1">
              <a:latin typeface="Calibri" panose="020F0502020204030204" pitchFamily="34" charset="0"/>
              <a:cs typeface="Calibri" panose="020F0502020204030204" pitchFamily="34" charset="0"/>
            </a:rPr>
            <a:t>Wear</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Foundation</a:t>
          </a:r>
          <a:endParaRPr lang="de-DE" sz="2000" dirty="0">
            <a:latin typeface="Calibri" panose="020F0502020204030204" pitchFamily="34" charset="0"/>
            <a:cs typeface="Calibri" panose="020F0502020204030204" pitchFamily="34" charset="0"/>
          </a:endParaRPr>
        </a:p>
      </dgm:t>
    </dgm:pt>
    <dgm:pt modelId="{59103FA5-997B-0F45-855C-0DD546A54F83}" type="parTrans" cxnId="{6C2A6357-7180-0248-AD89-31D25B76D407}">
      <dgm:prSet/>
      <dgm:spPr/>
      <dgm:t>
        <a:bodyPr/>
        <a:lstStyle/>
        <a:p>
          <a:endParaRPr lang="de-DE"/>
        </a:p>
      </dgm:t>
    </dgm:pt>
    <dgm:pt modelId="{6C3DF393-D577-214A-9F7B-253C11E2456C}" type="sibTrans" cxnId="{6C2A6357-7180-0248-AD89-31D25B76D407}">
      <dgm:prSet/>
      <dgm:spPr/>
      <dgm:t>
        <a:bodyPr/>
        <a:lstStyle/>
        <a:p>
          <a:endParaRPr lang="de-DE"/>
        </a:p>
      </dgm:t>
    </dgm:pt>
    <dgm:pt modelId="{09371241-FA45-194E-9AFA-A537743D94E1}">
      <dgm:prSet phldrT="[Text]" custT="1">
        <dgm:style>
          <a:lnRef idx="2">
            <a:schemeClr val="dk1"/>
          </a:lnRef>
          <a:fillRef idx="1">
            <a:schemeClr val="lt1"/>
          </a:fillRef>
          <a:effectRef idx="0">
            <a:schemeClr val="dk1"/>
          </a:effectRef>
          <a:fontRef idx="minor">
            <a:schemeClr val="dk1"/>
          </a:fontRef>
        </dgm:style>
      </dgm:prSet>
      <dgm:spPr>
        <a:solidFill>
          <a:schemeClr val="tx1">
            <a:lumMod val="20000"/>
            <a:lumOff val="80000"/>
          </a:schemeClr>
        </a:solidFill>
        <a:ln>
          <a:noFill/>
        </a:ln>
      </dgm:spPr>
      <dgm:t>
        <a:bodyPr/>
        <a:lstStyle/>
        <a:p>
          <a:r>
            <a:rPr lang="de-DE" sz="2000" dirty="0">
              <a:latin typeface="Calibri" panose="020F0502020204030204" pitchFamily="34" charset="0"/>
              <a:cs typeface="Calibri" panose="020F0502020204030204" pitchFamily="34" charset="0"/>
            </a:rPr>
            <a:t>Gesetzliche Maß-nahmen in Indien</a:t>
          </a:r>
        </a:p>
      </dgm:t>
    </dgm:pt>
    <dgm:pt modelId="{294A146E-E405-C945-81C5-791696C0CEF7}" type="parTrans" cxnId="{70DED260-04CD-D34A-A8AF-CF588DAAB88E}">
      <dgm:prSet/>
      <dgm:spPr/>
      <dgm:t>
        <a:bodyPr/>
        <a:lstStyle/>
        <a:p>
          <a:endParaRPr lang="de-DE"/>
        </a:p>
      </dgm:t>
    </dgm:pt>
    <dgm:pt modelId="{A2AC42B5-4114-4F4F-B6C7-D29299EFC409}" type="sibTrans" cxnId="{70DED260-04CD-D34A-A8AF-CF588DAAB88E}">
      <dgm:prSet/>
      <dgm:spPr/>
      <dgm:t>
        <a:bodyPr/>
        <a:lstStyle/>
        <a:p>
          <a:endParaRPr lang="de-DE"/>
        </a:p>
      </dgm:t>
    </dgm:pt>
    <dgm:pt modelId="{52E0F9A0-5E1E-7141-AE8E-F44A9E89685C}" type="pres">
      <dgm:prSet presAssocID="{3068C36B-F9C3-BC48-8E0C-131100BC079E}" presName="Name0" presStyleCnt="0">
        <dgm:presLayoutVars>
          <dgm:chPref val="1"/>
          <dgm:dir/>
          <dgm:animOne val="branch"/>
          <dgm:animLvl val="lvl"/>
          <dgm:resizeHandles/>
        </dgm:presLayoutVars>
      </dgm:prSet>
      <dgm:spPr/>
    </dgm:pt>
    <dgm:pt modelId="{E71205C6-4BFF-1040-AB77-302E356588C3}" type="pres">
      <dgm:prSet presAssocID="{B3C48039-8B89-114D-88D1-B405CF97DD08}" presName="vertOne" presStyleCnt="0"/>
      <dgm:spPr/>
    </dgm:pt>
    <dgm:pt modelId="{B0F1A920-8495-004A-81DD-39F0E599230F}" type="pres">
      <dgm:prSet presAssocID="{B3C48039-8B89-114D-88D1-B405CF97DD08}" presName="txOne" presStyleLbl="node0" presStyleIdx="0" presStyleCnt="1">
        <dgm:presLayoutVars>
          <dgm:chPref val="3"/>
        </dgm:presLayoutVars>
      </dgm:prSet>
      <dgm:spPr/>
    </dgm:pt>
    <dgm:pt modelId="{280F59FC-7AC2-EB4A-A3A6-AA5E61E201AB}" type="pres">
      <dgm:prSet presAssocID="{B3C48039-8B89-114D-88D1-B405CF97DD08}" presName="parTransOne" presStyleCnt="0"/>
      <dgm:spPr/>
    </dgm:pt>
    <dgm:pt modelId="{7ADD734B-FFA3-E941-82E2-00550C930F9A}" type="pres">
      <dgm:prSet presAssocID="{B3C48039-8B89-114D-88D1-B405CF97DD08}" presName="horzOne" presStyleCnt="0"/>
      <dgm:spPr/>
    </dgm:pt>
    <dgm:pt modelId="{190DF9FC-FED4-E847-B049-F4276448A82B}" type="pres">
      <dgm:prSet presAssocID="{9090B14A-237E-2140-90AD-525C787EE111}" presName="vertTwo" presStyleCnt="0"/>
      <dgm:spPr/>
    </dgm:pt>
    <dgm:pt modelId="{43243C26-E219-F349-BF73-11B7DD0CC78F}" type="pres">
      <dgm:prSet presAssocID="{9090B14A-237E-2140-90AD-525C787EE111}" presName="txTwo" presStyleLbl="node2" presStyleIdx="0" presStyleCnt="1">
        <dgm:presLayoutVars>
          <dgm:chPref val="3"/>
        </dgm:presLayoutVars>
      </dgm:prSet>
      <dgm:spPr/>
    </dgm:pt>
    <dgm:pt modelId="{43CA8408-EEFF-484E-ACF5-5F4D92CA2C70}" type="pres">
      <dgm:prSet presAssocID="{9090B14A-237E-2140-90AD-525C787EE111}" presName="parTransTwo" presStyleCnt="0"/>
      <dgm:spPr/>
    </dgm:pt>
    <dgm:pt modelId="{8C723B72-8CDB-BC44-A466-D485210E876F}" type="pres">
      <dgm:prSet presAssocID="{9090B14A-237E-2140-90AD-525C787EE111}" presName="horzTwo" presStyleCnt="0"/>
      <dgm:spPr/>
    </dgm:pt>
    <dgm:pt modelId="{4299E557-D66B-9E49-88A8-9BB90ABDE8A9}" type="pres">
      <dgm:prSet presAssocID="{664D9642-DE07-774A-BAB0-80C5FBDF8B84}" presName="vertThree" presStyleCnt="0"/>
      <dgm:spPr/>
    </dgm:pt>
    <dgm:pt modelId="{84A79F16-6685-BC40-8266-7F36C51301FD}" type="pres">
      <dgm:prSet presAssocID="{664D9642-DE07-774A-BAB0-80C5FBDF8B84}" presName="txThree" presStyleLbl="node3" presStyleIdx="0" presStyleCnt="3">
        <dgm:presLayoutVars>
          <dgm:chPref val="3"/>
        </dgm:presLayoutVars>
      </dgm:prSet>
      <dgm:spPr/>
    </dgm:pt>
    <dgm:pt modelId="{24AF2675-7607-6F46-8F32-5595279BAADA}" type="pres">
      <dgm:prSet presAssocID="{664D9642-DE07-774A-BAB0-80C5FBDF8B84}" presName="horzThree" presStyleCnt="0"/>
      <dgm:spPr/>
    </dgm:pt>
    <dgm:pt modelId="{A96A3338-FD2F-CA40-B835-EDCD73DEEAE2}" type="pres">
      <dgm:prSet presAssocID="{341CA83C-DADD-A141-B232-C1E9E007A7F7}" presName="sibSpaceThree" presStyleCnt="0"/>
      <dgm:spPr/>
    </dgm:pt>
    <dgm:pt modelId="{14623F03-3F14-444B-ADC3-5383AF561A01}" type="pres">
      <dgm:prSet presAssocID="{CC5299D7-BA1F-B14C-80D0-DAC5CF7EFD29}" presName="vertThree" presStyleCnt="0"/>
      <dgm:spPr/>
    </dgm:pt>
    <dgm:pt modelId="{1827888D-8A7B-5B47-9D89-068E7B55E683}" type="pres">
      <dgm:prSet presAssocID="{CC5299D7-BA1F-B14C-80D0-DAC5CF7EFD29}" presName="txThree" presStyleLbl="node3" presStyleIdx="1" presStyleCnt="3">
        <dgm:presLayoutVars>
          <dgm:chPref val="3"/>
        </dgm:presLayoutVars>
      </dgm:prSet>
      <dgm:spPr/>
    </dgm:pt>
    <dgm:pt modelId="{324F0CC3-A3D7-8A4E-AD8D-84D46B0813A9}" type="pres">
      <dgm:prSet presAssocID="{CC5299D7-BA1F-B14C-80D0-DAC5CF7EFD29}" presName="horzThree" presStyleCnt="0"/>
      <dgm:spPr/>
    </dgm:pt>
    <dgm:pt modelId="{A2F9C768-47DE-8443-A56F-6B8885A4799C}" type="pres">
      <dgm:prSet presAssocID="{6C3DF393-D577-214A-9F7B-253C11E2456C}" presName="sibSpaceThree" presStyleCnt="0"/>
      <dgm:spPr/>
    </dgm:pt>
    <dgm:pt modelId="{D18D09F7-BE9F-4A43-B5CF-7EE2E0C67BA5}" type="pres">
      <dgm:prSet presAssocID="{09371241-FA45-194E-9AFA-A537743D94E1}" presName="vertThree" presStyleCnt="0"/>
      <dgm:spPr/>
    </dgm:pt>
    <dgm:pt modelId="{04F5954A-70E7-7244-8DD7-DF8ECDD23EBF}" type="pres">
      <dgm:prSet presAssocID="{09371241-FA45-194E-9AFA-A537743D94E1}" presName="txThree" presStyleLbl="node3" presStyleIdx="2" presStyleCnt="3">
        <dgm:presLayoutVars>
          <dgm:chPref val="3"/>
        </dgm:presLayoutVars>
      </dgm:prSet>
      <dgm:spPr/>
    </dgm:pt>
    <dgm:pt modelId="{9434B7E9-5D3A-6D44-BB30-35BB8FB7406D}" type="pres">
      <dgm:prSet presAssocID="{09371241-FA45-194E-9AFA-A537743D94E1}" presName="horzThree" presStyleCnt="0"/>
      <dgm:spPr/>
    </dgm:pt>
  </dgm:ptLst>
  <dgm:cxnLst>
    <dgm:cxn modelId="{20BBE31A-F42D-2547-A005-D9E896FD2D5E}" srcId="{3068C36B-F9C3-BC48-8E0C-131100BC079E}" destId="{B3C48039-8B89-114D-88D1-B405CF97DD08}" srcOrd="0" destOrd="0" parTransId="{ED14E72B-4E07-3742-B995-A3285B254190}" sibTransId="{EADBF2FB-D78C-3346-8256-18F9C50055DB}"/>
    <dgm:cxn modelId="{E1274A22-B136-AB46-B5E0-2A0EE0DE36BB}" srcId="{B3C48039-8B89-114D-88D1-B405CF97DD08}" destId="{9090B14A-237E-2140-90AD-525C787EE111}" srcOrd="0" destOrd="0" parTransId="{4CCD2D89-E9B9-C441-B43B-2A22A9BD2D1E}" sibTransId="{2FDB381C-5318-9A45-8450-21CE25DB2B11}"/>
    <dgm:cxn modelId="{F2B6D824-C158-1447-AD4B-E19924392566}" type="presOf" srcId="{3068C36B-F9C3-BC48-8E0C-131100BC079E}" destId="{52E0F9A0-5E1E-7141-AE8E-F44A9E89685C}" srcOrd="0" destOrd="0" presId="urn:microsoft.com/office/officeart/2005/8/layout/hierarchy4"/>
    <dgm:cxn modelId="{5F47E12A-A7A6-464E-9A83-36405CF43741}" srcId="{9090B14A-237E-2140-90AD-525C787EE111}" destId="{664D9642-DE07-774A-BAB0-80C5FBDF8B84}" srcOrd="0" destOrd="0" parTransId="{A40C33A7-D3C0-6D46-AD50-3A3792394FDC}" sibTransId="{341CA83C-DADD-A141-B232-C1E9E007A7F7}"/>
    <dgm:cxn modelId="{0FD1153A-8639-3343-9E42-069AD58B24E4}" type="presOf" srcId="{CC5299D7-BA1F-B14C-80D0-DAC5CF7EFD29}" destId="{1827888D-8A7B-5B47-9D89-068E7B55E683}" srcOrd="0" destOrd="0" presId="urn:microsoft.com/office/officeart/2005/8/layout/hierarchy4"/>
    <dgm:cxn modelId="{70DED260-04CD-D34A-A8AF-CF588DAAB88E}" srcId="{9090B14A-237E-2140-90AD-525C787EE111}" destId="{09371241-FA45-194E-9AFA-A537743D94E1}" srcOrd="2" destOrd="0" parTransId="{294A146E-E405-C945-81C5-791696C0CEF7}" sibTransId="{A2AC42B5-4114-4F4F-B6C7-D29299EFC409}"/>
    <dgm:cxn modelId="{670B416C-33F9-E341-9AAF-70709644051F}" type="presOf" srcId="{B3C48039-8B89-114D-88D1-B405CF97DD08}" destId="{B0F1A920-8495-004A-81DD-39F0E599230F}" srcOrd="0" destOrd="0" presId="urn:microsoft.com/office/officeart/2005/8/layout/hierarchy4"/>
    <dgm:cxn modelId="{C4DCBB4F-A09E-F149-89A0-8F3A98FDF31D}" type="presOf" srcId="{9090B14A-237E-2140-90AD-525C787EE111}" destId="{43243C26-E219-F349-BF73-11B7DD0CC78F}" srcOrd="0" destOrd="0" presId="urn:microsoft.com/office/officeart/2005/8/layout/hierarchy4"/>
    <dgm:cxn modelId="{6C2A6357-7180-0248-AD89-31D25B76D407}" srcId="{9090B14A-237E-2140-90AD-525C787EE111}" destId="{CC5299D7-BA1F-B14C-80D0-DAC5CF7EFD29}" srcOrd="1" destOrd="0" parTransId="{59103FA5-997B-0F45-855C-0DD546A54F83}" sibTransId="{6C3DF393-D577-214A-9F7B-253C11E2456C}"/>
    <dgm:cxn modelId="{BC2C9BA3-0E18-7442-BF91-CDCE11F0A935}" type="presOf" srcId="{09371241-FA45-194E-9AFA-A537743D94E1}" destId="{04F5954A-70E7-7244-8DD7-DF8ECDD23EBF}" srcOrd="0" destOrd="0" presId="urn:microsoft.com/office/officeart/2005/8/layout/hierarchy4"/>
    <dgm:cxn modelId="{477819F9-2183-5142-8250-225B4317BEA9}" type="presOf" srcId="{664D9642-DE07-774A-BAB0-80C5FBDF8B84}" destId="{84A79F16-6685-BC40-8266-7F36C51301FD}" srcOrd="0" destOrd="0" presId="urn:microsoft.com/office/officeart/2005/8/layout/hierarchy4"/>
    <dgm:cxn modelId="{2860746D-2787-7E4F-929D-E6771EE048F1}" type="presParOf" srcId="{52E0F9A0-5E1E-7141-AE8E-F44A9E89685C}" destId="{E71205C6-4BFF-1040-AB77-302E356588C3}" srcOrd="0" destOrd="0" presId="urn:microsoft.com/office/officeart/2005/8/layout/hierarchy4"/>
    <dgm:cxn modelId="{CE1CCE96-BE27-4846-B0A6-9B1D1394BB14}" type="presParOf" srcId="{E71205C6-4BFF-1040-AB77-302E356588C3}" destId="{B0F1A920-8495-004A-81DD-39F0E599230F}" srcOrd="0" destOrd="0" presId="urn:microsoft.com/office/officeart/2005/8/layout/hierarchy4"/>
    <dgm:cxn modelId="{2479AC21-4833-EF45-B6FC-0E27B2EA6A05}" type="presParOf" srcId="{E71205C6-4BFF-1040-AB77-302E356588C3}" destId="{280F59FC-7AC2-EB4A-A3A6-AA5E61E201AB}" srcOrd="1" destOrd="0" presId="urn:microsoft.com/office/officeart/2005/8/layout/hierarchy4"/>
    <dgm:cxn modelId="{C92CA6BA-80D4-D349-84CE-7CA2ADB4C4F4}" type="presParOf" srcId="{E71205C6-4BFF-1040-AB77-302E356588C3}" destId="{7ADD734B-FFA3-E941-82E2-00550C930F9A}" srcOrd="2" destOrd="0" presId="urn:microsoft.com/office/officeart/2005/8/layout/hierarchy4"/>
    <dgm:cxn modelId="{070EA6B5-A5E3-A54C-B6CE-E0E431326868}" type="presParOf" srcId="{7ADD734B-FFA3-E941-82E2-00550C930F9A}" destId="{190DF9FC-FED4-E847-B049-F4276448A82B}" srcOrd="0" destOrd="0" presId="urn:microsoft.com/office/officeart/2005/8/layout/hierarchy4"/>
    <dgm:cxn modelId="{F372C55F-6C48-1C40-A47B-B71017D86604}" type="presParOf" srcId="{190DF9FC-FED4-E847-B049-F4276448A82B}" destId="{43243C26-E219-F349-BF73-11B7DD0CC78F}" srcOrd="0" destOrd="0" presId="urn:microsoft.com/office/officeart/2005/8/layout/hierarchy4"/>
    <dgm:cxn modelId="{3E3DA20E-CCDC-1E41-A428-DC6869810455}" type="presParOf" srcId="{190DF9FC-FED4-E847-B049-F4276448A82B}" destId="{43CA8408-EEFF-484E-ACF5-5F4D92CA2C70}" srcOrd="1" destOrd="0" presId="urn:microsoft.com/office/officeart/2005/8/layout/hierarchy4"/>
    <dgm:cxn modelId="{0DD3AC18-AD48-704D-8785-4A1FA951475B}" type="presParOf" srcId="{190DF9FC-FED4-E847-B049-F4276448A82B}" destId="{8C723B72-8CDB-BC44-A466-D485210E876F}" srcOrd="2" destOrd="0" presId="urn:microsoft.com/office/officeart/2005/8/layout/hierarchy4"/>
    <dgm:cxn modelId="{F83C5546-E4C7-6048-A66E-DE3F7391373B}" type="presParOf" srcId="{8C723B72-8CDB-BC44-A466-D485210E876F}" destId="{4299E557-D66B-9E49-88A8-9BB90ABDE8A9}" srcOrd="0" destOrd="0" presId="urn:microsoft.com/office/officeart/2005/8/layout/hierarchy4"/>
    <dgm:cxn modelId="{F719E9F6-218D-2149-B156-3A6D45870B13}" type="presParOf" srcId="{4299E557-D66B-9E49-88A8-9BB90ABDE8A9}" destId="{84A79F16-6685-BC40-8266-7F36C51301FD}" srcOrd="0" destOrd="0" presId="urn:microsoft.com/office/officeart/2005/8/layout/hierarchy4"/>
    <dgm:cxn modelId="{037B6F24-135C-6944-9885-8C0EC4C8AF66}" type="presParOf" srcId="{4299E557-D66B-9E49-88A8-9BB90ABDE8A9}" destId="{24AF2675-7607-6F46-8F32-5595279BAADA}" srcOrd="1" destOrd="0" presId="urn:microsoft.com/office/officeart/2005/8/layout/hierarchy4"/>
    <dgm:cxn modelId="{78FAA685-5842-664E-A1F6-C275225FE345}" type="presParOf" srcId="{8C723B72-8CDB-BC44-A466-D485210E876F}" destId="{A96A3338-FD2F-CA40-B835-EDCD73DEEAE2}" srcOrd="1" destOrd="0" presId="urn:microsoft.com/office/officeart/2005/8/layout/hierarchy4"/>
    <dgm:cxn modelId="{F3605E70-50D2-ED42-8BC9-7B9F2A34072A}" type="presParOf" srcId="{8C723B72-8CDB-BC44-A466-D485210E876F}" destId="{14623F03-3F14-444B-ADC3-5383AF561A01}" srcOrd="2" destOrd="0" presId="urn:microsoft.com/office/officeart/2005/8/layout/hierarchy4"/>
    <dgm:cxn modelId="{84463752-D917-8248-9B27-F31C71C1D0AB}" type="presParOf" srcId="{14623F03-3F14-444B-ADC3-5383AF561A01}" destId="{1827888D-8A7B-5B47-9D89-068E7B55E683}" srcOrd="0" destOrd="0" presId="urn:microsoft.com/office/officeart/2005/8/layout/hierarchy4"/>
    <dgm:cxn modelId="{8F2D5872-3CC1-274E-BFFE-D16B6506B20F}" type="presParOf" srcId="{14623F03-3F14-444B-ADC3-5383AF561A01}" destId="{324F0CC3-A3D7-8A4E-AD8D-84D46B0813A9}" srcOrd="1" destOrd="0" presId="urn:microsoft.com/office/officeart/2005/8/layout/hierarchy4"/>
    <dgm:cxn modelId="{B72E4288-C4E4-CD47-A953-19DBBB7E8B0E}" type="presParOf" srcId="{8C723B72-8CDB-BC44-A466-D485210E876F}" destId="{A2F9C768-47DE-8443-A56F-6B8885A4799C}" srcOrd="3" destOrd="0" presId="urn:microsoft.com/office/officeart/2005/8/layout/hierarchy4"/>
    <dgm:cxn modelId="{8FDBBB8A-9956-A14F-8728-92BB33503B3B}" type="presParOf" srcId="{8C723B72-8CDB-BC44-A466-D485210E876F}" destId="{D18D09F7-BE9F-4A43-B5CF-7EE2E0C67BA5}" srcOrd="4" destOrd="0" presId="urn:microsoft.com/office/officeart/2005/8/layout/hierarchy4"/>
    <dgm:cxn modelId="{11D3DC4B-EB59-E744-B781-369301438C4D}" type="presParOf" srcId="{D18D09F7-BE9F-4A43-B5CF-7EE2E0C67BA5}" destId="{04F5954A-70E7-7244-8DD7-DF8ECDD23EBF}" srcOrd="0" destOrd="0" presId="urn:microsoft.com/office/officeart/2005/8/layout/hierarchy4"/>
    <dgm:cxn modelId="{891781BC-C1AC-7945-BC6F-3CB4247139C7}" type="presParOf" srcId="{D18D09F7-BE9F-4A43-B5CF-7EE2E0C67BA5}" destId="{9434B7E9-5D3A-6D44-BB30-35BB8FB7406D}"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C527F-B963-AA4C-8B3C-322E8F5C758D}"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de-DE"/>
        </a:p>
      </dgm:t>
    </dgm:pt>
    <dgm:pt modelId="{39281113-7C0B-E640-8358-25D9F41F0779}">
      <dgm:prSet phldrT="[Text]" custT="1"/>
      <dgm:spPr/>
      <dgm:t>
        <a:bodyPr/>
        <a:lstStyle/>
        <a:p>
          <a:r>
            <a:rPr lang="de-DE" sz="1600" dirty="0">
              <a:latin typeface="Calibri" panose="020F0502020204030204" pitchFamily="34" charset="0"/>
              <a:cs typeface="Calibri" panose="020F0502020204030204" pitchFamily="34" charset="0"/>
            </a:rPr>
            <a:t>Korruption</a:t>
          </a:r>
        </a:p>
      </dgm:t>
    </dgm:pt>
    <dgm:pt modelId="{E9E6ADEA-9897-8F46-B987-692AED746D1F}" type="parTrans" cxnId="{D301CAA2-3CB2-2D42-B240-BC9D23E977BA}">
      <dgm:prSet/>
      <dgm:spPr/>
      <dgm:t>
        <a:bodyPr/>
        <a:lstStyle/>
        <a:p>
          <a:endParaRPr lang="de-DE" sz="1400"/>
        </a:p>
      </dgm:t>
    </dgm:pt>
    <dgm:pt modelId="{C40FBC0D-E2F1-1947-9E95-6072E8D1ED36}" type="sibTrans" cxnId="{D301CAA2-3CB2-2D42-B240-BC9D23E977BA}">
      <dgm:prSet/>
      <dgm:spPr/>
      <dgm:t>
        <a:bodyPr/>
        <a:lstStyle/>
        <a:p>
          <a:endParaRPr lang="de-DE" sz="1400"/>
        </a:p>
      </dgm:t>
    </dgm:pt>
    <dgm:pt modelId="{AE4194B8-8654-0448-90F7-9DDD6410CF1F}">
      <dgm:prSet phldrT="[Text]" custT="1"/>
      <dgm:spPr/>
      <dgm:t>
        <a:bodyPr/>
        <a:lstStyle/>
        <a:p>
          <a:r>
            <a:rPr lang="de-DE" sz="1600" dirty="0">
              <a:latin typeface="Calibri" panose="020F0502020204030204" pitchFamily="34" charset="0"/>
              <a:cs typeface="Calibri" panose="020F0502020204030204" pitchFamily="34" charset="0"/>
            </a:rPr>
            <a:t>Tradition</a:t>
          </a:r>
        </a:p>
      </dgm:t>
    </dgm:pt>
    <dgm:pt modelId="{DA357E08-EEFD-7141-B1B1-5AB2675E2040}" type="parTrans" cxnId="{CDB5AF23-68F2-584C-9510-261C0440FE0D}">
      <dgm:prSet/>
      <dgm:spPr/>
      <dgm:t>
        <a:bodyPr/>
        <a:lstStyle/>
        <a:p>
          <a:endParaRPr lang="de-DE" sz="1400"/>
        </a:p>
      </dgm:t>
    </dgm:pt>
    <dgm:pt modelId="{28308092-3234-C24D-ACA5-23C7D2857B51}" type="sibTrans" cxnId="{CDB5AF23-68F2-584C-9510-261C0440FE0D}">
      <dgm:prSet/>
      <dgm:spPr/>
      <dgm:t>
        <a:bodyPr/>
        <a:lstStyle/>
        <a:p>
          <a:endParaRPr lang="de-DE" sz="1400"/>
        </a:p>
      </dgm:t>
    </dgm:pt>
    <dgm:pt modelId="{E3D8CA5E-EA87-BC43-B9C0-195B86082162}">
      <dgm:prSet phldrT="[Text]" custT="1"/>
      <dgm:spPr/>
      <dgm:t>
        <a:bodyPr/>
        <a:lstStyle/>
        <a:p>
          <a:r>
            <a:rPr lang="de-DE" sz="1600" dirty="0">
              <a:latin typeface="Calibri" panose="020F0502020204030204" pitchFamily="34" charset="0"/>
              <a:cs typeface="Calibri" panose="020F0502020204030204" pitchFamily="34" charset="0"/>
            </a:rPr>
            <a:t>politischer Einfluss der Produzent*innen</a:t>
          </a:r>
        </a:p>
      </dgm:t>
    </dgm:pt>
    <dgm:pt modelId="{88110142-4F42-714D-82DC-4015D6F12DEE}" type="parTrans" cxnId="{6E90752A-E298-BE40-AA23-F05AD6014C34}">
      <dgm:prSet/>
      <dgm:spPr/>
      <dgm:t>
        <a:bodyPr/>
        <a:lstStyle/>
        <a:p>
          <a:endParaRPr lang="de-DE" sz="1400"/>
        </a:p>
      </dgm:t>
    </dgm:pt>
    <dgm:pt modelId="{9C5C0B1B-6A13-134A-9D02-9C4268DEDED6}" type="sibTrans" cxnId="{6E90752A-E298-BE40-AA23-F05AD6014C34}">
      <dgm:prSet/>
      <dgm:spPr/>
      <dgm:t>
        <a:bodyPr/>
        <a:lstStyle/>
        <a:p>
          <a:endParaRPr lang="de-DE" sz="1400"/>
        </a:p>
      </dgm:t>
    </dgm:pt>
    <dgm:pt modelId="{98059BE7-6FA1-3947-BC9D-E00E87D61183}">
      <dgm:prSet phldrT="[Text]" custT="1"/>
      <dgm:spPr/>
      <dgm:t>
        <a:bodyPr/>
        <a:lstStyle/>
        <a:p>
          <a:r>
            <a:rPr lang="de-DE" sz="1600" dirty="0">
              <a:latin typeface="Calibri" panose="020F0502020204030204" pitchFamily="34" charset="0"/>
              <a:cs typeface="Calibri" panose="020F0502020204030204" pitchFamily="34" charset="0"/>
            </a:rPr>
            <a:t>zu wenig (</a:t>
          </a:r>
          <a:r>
            <a:rPr lang="de-DE" sz="1600" dirty="0" err="1">
              <a:latin typeface="Calibri" panose="020F0502020204030204" pitchFamily="34" charset="0"/>
              <a:cs typeface="Calibri" panose="020F0502020204030204" pitchFamily="34" charset="0"/>
            </a:rPr>
            <a:t>unabhäng-ige</a:t>
          </a:r>
          <a:r>
            <a:rPr lang="de-DE" sz="1600" dirty="0">
              <a:latin typeface="Calibri" panose="020F0502020204030204" pitchFamily="34" charset="0"/>
              <a:cs typeface="Calibri" panose="020F0502020204030204" pitchFamily="34" charset="0"/>
            </a:rPr>
            <a:t>) Kontrollen</a:t>
          </a:r>
        </a:p>
      </dgm:t>
    </dgm:pt>
    <dgm:pt modelId="{B90F6333-5FBA-9C4A-B75A-2A6F00AE331E}" type="parTrans" cxnId="{6F832B12-A4CE-DE49-A28B-536CEF2B1DB6}">
      <dgm:prSet/>
      <dgm:spPr/>
      <dgm:t>
        <a:bodyPr/>
        <a:lstStyle/>
        <a:p>
          <a:endParaRPr lang="de-DE" sz="1400"/>
        </a:p>
      </dgm:t>
    </dgm:pt>
    <dgm:pt modelId="{BB19980F-9E00-3748-AF00-939D336948D3}" type="sibTrans" cxnId="{6F832B12-A4CE-DE49-A28B-536CEF2B1DB6}">
      <dgm:prSet/>
      <dgm:spPr/>
      <dgm:t>
        <a:bodyPr/>
        <a:lstStyle/>
        <a:p>
          <a:endParaRPr lang="de-DE" sz="1400"/>
        </a:p>
      </dgm:t>
    </dgm:pt>
    <dgm:pt modelId="{90B14D20-CC8F-D545-B6A2-BB8921D3E125}">
      <dgm:prSet phldrT="[Text]" custT="1"/>
      <dgm:spPr/>
      <dgm:t>
        <a:bodyPr/>
        <a:lstStyle/>
        <a:p>
          <a:r>
            <a:rPr lang="de-DE" sz="1600" dirty="0">
              <a:latin typeface="Calibri" panose="020F0502020204030204" pitchFamily="34" charset="0"/>
              <a:cs typeface="Calibri" panose="020F0502020204030204" pitchFamily="34" charset="0"/>
            </a:rPr>
            <a:t>schwache Sanktionen</a:t>
          </a:r>
        </a:p>
      </dgm:t>
    </dgm:pt>
    <dgm:pt modelId="{04BA955A-DAB9-F849-9784-4D1039832FA0}" type="parTrans" cxnId="{D0FB36EB-25B2-B640-9FAF-9E5FBB8D7ED6}">
      <dgm:prSet/>
      <dgm:spPr/>
      <dgm:t>
        <a:bodyPr/>
        <a:lstStyle/>
        <a:p>
          <a:endParaRPr lang="de-DE" sz="1400"/>
        </a:p>
      </dgm:t>
    </dgm:pt>
    <dgm:pt modelId="{91D73DA1-311B-A245-A1BD-3B42CB088965}" type="sibTrans" cxnId="{D0FB36EB-25B2-B640-9FAF-9E5FBB8D7ED6}">
      <dgm:prSet/>
      <dgm:spPr/>
      <dgm:t>
        <a:bodyPr/>
        <a:lstStyle/>
        <a:p>
          <a:endParaRPr lang="de-DE" sz="1400"/>
        </a:p>
      </dgm:t>
    </dgm:pt>
    <dgm:pt modelId="{64B4A7D9-FFB8-784F-B64C-573952C3C0A2}">
      <dgm:prSet phldrT="[Text]" custT="1"/>
      <dgm:spPr/>
      <dgm:t>
        <a:bodyPr/>
        <a:lstStyle/>
        <a:p>
          <a:r>
            <a:rPr lang="de-DE" sz="1600" dirty="0">
              <a:latin typeface="Calibri" panose="020F0502020204030204" pitchFamily="34" charset="0"/>
              <a:cs typeface="Calibri" panose="020F0502020204030204" pitchFamily="34" charset="0"/>
            </a:rPr>
            <a:t>Einkaufs-praxis der </a:t>
          </a:r>
          <a:r>
            <a:rPr lang="de-DE" sz="1600" dirty="0" err="1">
              <a:latin typeface="Calibri" panose="020F0502020204030204" pitchFamily="34" charset="0"/>
              <a:cs typeface="Calibri" panose="020F0502020204030204" pitchFamily="34" charset="0"/>
            </a:rPr>
            <a:t>Unterneh-men</a:t>
          </a:r>
          <a:endParaRPr lang="de-DE" sz="1600" dirty="0">
            <a:latin typeface="Calibri" panose="020F0502020204030204" pitchFamily="34" charset="0"/>
            <a:cs typeface="Calibri" panose="020F0502020204030204" pitchFamily="34" charset="0"/>
          </a:endParaRPr>
        </a:p>
      </dgm:t>
    </dgm:pt>
    <dgm:pt modelId="{AAC1ED0D-64F0-B84E-B7CA-9C9B67717B74}" type="parTrans" cxnId="{572C6434-EBEF-E844-A9AE-4F8F9F7CEFA9}">
      <dgm:prSet/>
      <dgm:spPr/>
      <dgm:t>
        <a:bodyPr/>
        <a:lstStyle/>
        <a:p>
          <a:endParaRPr lang="de-DE" sz="1400"/>
        </a:p>
      </dgm:t>
    </dgm:pt>
    <dgm:pt modelId="{8D44C910-E68D-3449-AE6F-652DACDBC711}" type="sibTrans" cxnId="{572C6434-EBEF-E844-A9AE-4F8F9F7CEFA9}">
      <dgm:prSet/>
      <dgm:spPr/>
      <dgm:t>
        <a:bodyPr/>
        <a:lstStyle/>
        <a:p>
          <a:endParaRPr lang="de-DE" sz="1400"/>
        </a:p>
      </dgm:t>
    </dgm:pt>
    <dgm:pt modelId="{3808D52C-5FF5-BA43-8E36-FBA9D17A05B9}">
      <dgm:prSet phldrT="[Text]" custT="1"/>
      <dgm:spPr/>
      <dgm:t>
        <a:bodyPr/>
        <a:lstStyle/>
        <a:p>
          <a:r>
            <a:rPr lang="de-DE" sz="1600" dirty="0">
              <a:latin typeface="Calibri" panose="020F0502020204030204" pitchFamily="34" charset="0"/>
              <a:cs typeface="Calibri" panose="020F0502020204030204" pitchFamily="34" charset="0"/>
            </a:rPr>
            <a:t>kaum Alternativ-en für Arbeiter *innen</a:t>
          </a:r>
        </a:p>
      </dgm:t>
    </dgm:pt>
    <dgm:pt modelId="{96D0277B-E2A0-D746-8F0E-2FABDCA6CA8A}" type="parTrans" cxnId="{E4599CFF-4F47-AF4D-9AD1-D31335B1A12F}">
      <dgm:prSet/>
      <dgm:spPr/>
      <dgm:t>
        <a:bodyPr/>
        <a:lstStyle/>
        <a:p>
          <a:endParaRPr lang="de-DE" sz="1400"/>
        </a:p>
      </dgm:t>
    </dgm:pt>
    <dgm:pt modelId="{ED0F6CB0-F6CF-B84D-8683-BEFC1D25BA3C}" type="sibTrans" cxnId="{E4599CFF-4F47-AF4D-9AD1-D31335B1A12F}">
      <dgm:prSet/>
      <dgm:spPr/>
      <dgm:t>
        <a:bodyPr/>
        <a:lstStyle/>
        <a:p>
          <a:endParaRPr lang="de-DE" sz="1400"/>
        </a:p>
      </dgm:t>
    </dgm:pt>
    <dgm:pt modelId="{31EA7E9E-0773-DB48-B419-CAD113CCEC61}">
      <dgm:prSet phldrT="[Text]" custT="1"/>
      <dgm:spPr/>
      <dgm:t>
        <a:bodyPr/>
        <a:lstStyle/>
        <a:p>
          <a:r>
            <a:rPr lang="de-DE" sz="1600" dirty="0">
              <a:latin typeface="Calibri" panose="020F0502020204030204" pitchFamily="34" charset="0"/>
              <a:cs typeface="Calibri" panose="020F0502020204030204" pitchFamily="34" charset="0"/>
            </a:rPr>
            <a:t>Abhängig-</a:t>
          </a:r>
          <a:r>
            <a:rPr lang="de-DE" sz="1600" dirty="0" err="1">
              <a:latin typeface="Calibri" panose="020F0502020204030204" pitchFamily="34" charset="0"/>
              <a:cs typeface="Calibri" panose="020F0502020204030204" pitchFamily="34" charset="0"/>
            </a:rPr>
            <a:t>keit</a:t>
          </a:r>
          <a:r>
            <a:rPr lang="de-DE" sz="1600" dirty="0">
              <a:latin typeface="Calibri" panose="020F0502020204030204" pitchFamily="34" charset="0"/>
              <a:cs typeface="Calibri" panose="020F0502020204030204" pitchFamily="34" charset="0"/>
            </a:rPr>
            <a:t> von der Industrie</a:t>
          </a:r>
        </a:p>
      </dgm:t>
    </dgm:pt>
    <dgm:pt modelId="{52182682-9E43-3A42-BEA0-6A246FEF7700}" type="parTrans" cxnId="{092E99A2-044E-A343-8CB9-F97D705E3656}">
      <dgm:prSet/>
      <dgm:spPr/>
      <dgm:t>
        <a:bodyPr/>
        <a:lstStyle/>
        <a:p>
          <a:endParaRPr lang="de-DE" sz="1400"/>
        </a:p>
      </dgm:t>
    </dgm:pt>
    <dgm:pt modelId="{64BA0889-F826-8A40-A584-24C5D6199DAF}" type="sibTrans" cxnId="{092E99A2-044E-A343-8CB9-F97D705E3656}">
      <dgm:prSet/>
      <dgm:spPr/>
      <dgm:t>
        <a:bodyPr/>
        <a:lstStyle/>
        <a:p>
          <a:endParaRPr lang="de-DE" sz="1400"/>
        </a:p>
      </dgm:t>
    </dgm:pt>
    <dgm:pt modelId="{42C1B8F2-59CB-D44B-8B05-B080138CCECF}">
      <dgm:prSet phldrT="[Text]" custT="1"/>
      <dgm:spPr/>
      <dgm:t>
        <a:bodyPr/>
        <a:lstStyle/>
        <a:p>
          <a:r>
            <a:rPr lang="de-DE" sz="1600" dirty="0">
              <a:latin typeface="Calibri" panose="020F0502020204030204" pitchFamily="34" charset="0"/>
              <a:cs typeface="Calibri" panose="020F0502020204030204" pitchFamily="34" charset="0"/>
            </a:rPr>
            <a:t>schwache Gewerk-</a:t>
          </a:r>
          <a:r>
            <a:rPr lang="de-DE" sz="1600" dirty="0" err="1">
              <a:latin typeface="Calibri" panose="020F0502020204030204" pitchFamily="34" charset="0"/>
              <a:cs typeface="Calibri" panose="020F0502020204030204" pitchFamily="34" charset="0"/>
            </a:rPr>
            <a:t>schaften</a:t>
          </a:r>
          <a:endParaRPr lang="de-DE" sz="1600" dirty="0">
            <a:latin typeface="Calibri" panose="020F0502020204030204" pitchFamily="34" charset="0"/>
            <a:cs typeface="Calibri" panose="020F0502020204030204" pitchFamily="34" charset="0"/>
          </a:endParaRPr>
        </a:p>
      </dgm:t>
    </dgm:pt>
    <dgm:pt modelId="{71FDB546-E255-7748-8E4D-DC1791E0395F}" type="parTrans" cxnId="{6D72C5A3-8E42-C941-8C0C-3FCFDBC256C5}">
      <dgm:prSet/>
      <dgm:spPr/>
      <dgm:t>
        <a:bodyPr/>
        <a:lstStyle/>
        <a:p>
          <a:endParaRPr lang="de-DE" sz="1400"/>
        </a:p>
      </dgm:t>
    </dgm:pt>
    <dgm:pt modelId="{4025D384-7CCF-CF47-82CE-9DB21D9AE5FD}" type="sibTrans" cxnId="{6D72C5A3-8E42-C941-8C0C-3FCFDBC256C5}">
      <dgm:prSet/>
      <dgm:spPr/>
      <dgm:t>
        <a:bodyPr/>
        <a:lstStyle/>
        <a:p>
          <a:endParaRPr lang="de-DE" sz="1400"/>
        </a:p>
      </dgm:t>
    </dgm:pt>
    <dgm:pt modelId="{A7CDD357-4B18-BE4B-A86C-45BB34AB6F9A}" type="pres">
      <dgm:prSet presAssocID="{A56C527F-B963-AA4C-8B3C-322E8F5C758D}" presName="Name0" presStyleCnt="0">
        <dgm:presLayoutVars>
          <dgm:chMax val="21"/>
          <dgm:chPref val="21"/>
        </dgm:presLayoutVars>
      </dgm:prSet>
      <dgm:spPr/>
    </dgm:pt>
    <dgm:pt modelId="{DB6D1D36-CB62-0B46-BB54-4E64B1EA42C8}" type="pres">
      <dgm:prSet presAssocID="{39281113-7C0B-E640-8358-25D9F41F0779}" presName="text1" presStyleCnt="0"/>
      <dgm:spPr/>
    </dgm:pt>
    <dgm:pt modelId="{A04A582B-19AB-8F4D-9AA8-713608F806D5}" type="pres">
      <dgm:prSet presAssocID="{39281113-7C0B-E640-8358-25D9F41F0779}" presName="textRepeatNode" presStyleLbl="alignNode1" presStyleIdx="0" presStyleCnt="9">
        <dgm:presLayoutVars>
          <dgm:chMax val="0"/>
          <dgm:chPref val="0"/>
          <dgm:bulletEnabled val="1"/>
        </dgm:presLayoutVars>
      </dgm:prSet>
      <dgm:spPr/>
    </dgm:pt>
    <dgm:pt modelId="{C9DD9AFA-0098-DB49-A84A-B2228DD07B71}" type="pres">
      <dgm:prSet presAssocID="{39281113-7C0B-E640-8358-25D9F41F0779}" presName="textaccent1" presStyleCnt="0"/>
      <dgm:spPr/>
    </dgm:pt>
    <dgm:pt modelId="{915CD47A-6447-E148-B1F8-5BA791B33D26}" type="pres">
      <dgm:prSet presAssocID="{39281113-7C0B-E640-8358-25D9F41F0779}" presName="accentRepeatNode" presStyleLbl="solidAlignAcc1" presStyleIdx="0" presStyleCnt="18"/>
      <dgm:spPr/>
    </dgm:pt>
    <dgm:pt modelId="{26DBBF64-F9FE-DA42-9395-25BF86021CEA}" type="pres">
      <dgm:prSet presAssocID="{C40FBC0D-E2F1-1947-9E95-6072E8D1ED36}" presName="image1" presStyleCnt="0"/>
      <dgm:spPr/>
    </dgm:pt>
    <dgm:pt modelId="{F1258F42-5D43-5848-81FF-06496D51D104}" type="pres">
      <dgm:prSet presAssocID="{C40FBC0D-E2F1-1947-9E95-6072E8D1ED36}" presName="imageRepeatNode" presStyleLbl="alignAcc1" presStyleIdx="0" presStyleCnt="9"/>
      <dgm:spPr/>
    </dgm:pt>
    <dgm:pt modelId="{0C8845BD-3AFF-0F4D-B6EF-6E6B93E64FAE}" type="pres">
      <dgm:prSet presAssocID="{C40FBC0D-E2F1-1947-9E95-6072E8D1ED36}" presName="imageaccent1" presStyleCnt="0"/>
      <dgm:spPr/>
    </dgm:pt>
    <dgm:pt modelId="{BAC8B4DA-07F8-6A44-A4AE-0062AC5DECAA}" type="pres">
      <dgm:prSet presAssocID="{C40FBC0D-E2F1-1947-9E95-6072E8D1ED36}" presName="accentRepeatNode" presStyleLbl="solidAlignAcc1" presStyleIdx="1" presStyleCnt="18"/>
      <dgm:spPr/>
    </dgm:pt>
    <dgm:pt modelId="{E3167D22-3BB9-9E45-BBD6-3598C90DB24E}" type="pres">
      <dgm:prSet presAssocID="{AE4194B8-8654-0448-90F7-9DDD6410CF1F}" presName="text2" presStyleCnt="0"/>
      <dgm:spPr/>
    </dgm:pt>
    <dgm:pt modelId="{5DFFB2FB-42F1-C347-BA37-7BC8F394EAA1}" type="pres">
      <dgm:prSet presAssocID="{AE4194B8-8654-0448-90F7-9DDD6410CF1F}" presName="textRepeatNode" presStyleLbl="alignNode1" presStyleIdx="1" presStyleCnt="9">
        <dgm:presLayoutVars>
          <dgm:chMax val="0"/>
          <dgm:chPref val="0"/>
          <dgm:bulletEnabled val="1"/>
        </dgm:presLayoutVars>
      </dgm:prSet>
      <dgm:spPr/>
    </dgm:pt>
    <dgm:pt modelId="{9134FADA-45A8-FB42-A0F4-DCCFAAC2F4C6}" type="pres">
      <dgm:prSet presAssocID="{AE4194B8-8654-0448-90F7-9DDD6410CF1F}" presName="textaccent2" presStyleCnt="0"/>
      <dgm:spPr/>
    </dgm:pt>
    <dgm:pt modelId="{7EEA6441-6997-E044-A5A9-1C995BB57C47}" type="pres">
      <dgm:prSet presAssocID="{AE4194B8-8654-0448-90F7-9DDD6410CF1F}" presName="accentRepeatNode" presStyleLbl="solidAlignAcc1" presStyleIdx="2" presStyleCnt="18"/>
      <dgm:spPr/>
    </dgm:pt>
    <dgm:pt modelId="{5101890E-3814-3846-A057-210B86404130}" type="pres">
      <dgm:prSet presAssocID="{28308092-3234-C24D-ACA5-23C7D2857B51}" presName="image2" presStyleCnt="0"/>
      <dgm:spPr/>
    </dgm:pt>
    <dgm:pt modelId="{39920EEE-D4DF-AB48-93DF-535BA136B1DA}" type="pres">
      <dgm:prSet presAssocID="{28308092-3234-C24D-ACA5-23C7D2857B51}" presName="imageRepeatNode" presStyleLbl="alignAcc1" presStyleIdx="1" presStyleCnt="9"/>
      <dgm:spPr/>
    </dgm:pt>
    <dgm:pt modelId="{8FA50090-0D63-694B-8AAF-B82DDB9997CD}" type="pres">
      <dgm:prSet presAssocID="{28308092-3234-C24D-ACA5-23C7D2857B51}" presName="imageaccent2" presStyleCnt="0"/>
      <dgm:spPr/>
    </dgm:pt>
    <dgm:pt modelId="{6FC175FD-028A-6C43-9C44-8EACAEAD6C95}" type="pres">
      <dgm:prSet presAssocID="{28308092-3234-C24D-ACA5-23C7D2857B51}" presName="accentRepeatNode" presStyleLbl="solidAlignAcc1" presStyleIdx="3" presStyleCnt="18"/>
      <dgm:spPr/>
    </dgm:pt>
    <dgm:pt modelId="{3CA24354-CB1A-A248-AEC8-AFEE5110760D}" type="pres">
      <dgm:prSet presAssocID="{31EA7E9E-0773-DB48-B419-CAD113CCEC61}" presName="text3" presStyleCnt="0"/>
      <dgm:spPr/>
    </dgm:pt>
    <dgm:pt modelId="{72C24B28-BE9C-A64B-AF09-DF66EC575196}" type="pres">
      <dgm:prSet presAssocID="{31EA7E9E-0773-DB48-B419-CAD113CCEC61}" presName="textRepeatNode" presStyleLbl="alignNode1" presStyleIdx="2" presStyleCnt="9">
        <dgm:presLayoutVars>
          <dgm:chMax val="0"/>
          <dgm:chPref val="0"/>
          <dgm:bulletEnabled val="1"/>
        </dgm:presLayoutVars>
      </dgm:prSet>
      <dgm:spPr/>
    </dgm:pt>
    <dgm:pt modelId="{5A3AE17C-E410-3044-B60D-054D17BD5177}" type="pres">
      <dgm:prSet presAssocID="{31EA7E9E-0773-DB48-B419-CAD113CCEC61}" presName="textaccent3" presStyleCnt="0"/>
      <dgm:spPr/>
    </dgm:pt>
    <dgm:pt modelId="{B2DC1E18-8676-1E45-8A96-9EBEE60DD271}" type="pres">
      <dgm:prSet presAssocID="{31EA7E9E-0773-DB48-B419-CAD113CCEC61}" presName="accentRepeatNode" presStyleLbl="solidAlignAcc1" presStyleIdx="4" presStyleCnt="18"/>
      <dgm:spPr/>
    </dgm:pt>
    <dgm:pt modelId="{7D559202-EC55-934D-B7B4-EF16C5646D7B}" type="pres">
      <dgm:prSet presAssocID="{64BA0889-F826-8A40-A584-24C5D6199DAF}" presName="image3" presStyleCnt="0"/>
      <dgm:spPr/>
    </dgm:pt>
    <dgm:pt modelId="{76B101D3-D7E6-1146-9792-698161A90905}" type="pres">
      <dgm:prSet presAssocID="{64BA0889-F826-8A40-A584-24C5D6199DAF}" presName="imageRepeatNode" presStyleLbl="alignAcc1" presStyleIdx="2" presStyleCnt="9"/>
      <dgm:spPr/>
    </dgm:pt>
    <dgm:pt modelId="{E65B0FCD-DF48-614B-8294-AC34045616BA}" type="pres">
      <dgm:prSet presAssocID="{64BA0889-F826-8A40-A584-24C5D6199DAF}" presName="imageaccent3" presStyleCnt="0"/>
      <dgm:spPr/>
    </dgm:pt>
    <dgm:pt modelId="{BF185723-ED90-5B45-8C73-A79315A12D3F}" type="pres">
      <dgm:prSet presAssocID="{64BA0889-F826-8A40-A584-24C5D6199DAF}" presName="accentRepeatNode" presStyleLbl="solidAlignAcc1" presStyleIdx="5" presStyleCnt="18"/>
      <dgm:spPr/>
    </dgm:pt>
    <dgm:pt modelId="{D9A540BB-319F-1248-BEA6-3D7125EDDAF6}" type="pres">
      <dgm:prSet presAssocID="{E3D8CA5E-EA87-BC43-B9C0-195B86082162}" presName="text4" presStyleCnt="0"/>
      <dgm:spPr/>
    </dgm:pt>
    <dgm:pt modelId="{E65C6AC7-627E-8443-AA87-3B6CFA2D6AC8}" type="pres">
      <dgm:prSet presAssocID="{E3D8CA5E-EA87-BC43-B9C0-195B86082162}" presName="textRepeatNode" presStyleLbl="alignNode1" presStyleIdx="3" presStyleCnt="9" custLinFactNeighborY="4170">
        <dgm:presLayoutVars>
          <dgm:chMax val="0"/>
          <dgm:chPref val="0"/>
          <dgm:bulletEnabled val="1"/>
        </dgm:presLayoutVars>
      </dgm:prSet>
      <dgm:spPr/>
    </dgm:pt>
    <dgm:pt modelId="{20D21CA9-35D7-E04B-B695-75812A5C5F56}" type="pres">
      <dgm:prSet presAssocID="{E3D8CA5E-EA87-BC43-B9C0-195B86082162}" presName="textaccent4" presStyleCnt="0"/>
      <dgm:spPr/>
    </dgm:pt>
    <dgm:pt modelId="{E5E6136B-74F4-2B40-94FA-195C84CAEDDA}" type="pres">
      <dgm:prSet presAssocID="{E3D8CA5E-EA87-BC43-B9C0-195B86082162}" presName="accentRepeatNode" presStyleLbl="solidAlignAcc1" presStyleIdx="6" presStyleCnt="18"/>
      <dgm:spPr/>
    </dgm:pt>
    <dgm:pt modelId="{7238A607-5CFE-9B45-A1E1-BC5D3F337C04}" type="pres">
      <dgm:prSet presAssocID="{9C5C0B1B-6A13-134A-9D02-9C4268DEDED6}" presName="image4" presStyleCnt="0"/>
      <dgm:spPr/>
    </dgm:pt>
    <dgm:pt modelId="{5A525547-8495-094D-8687-8B9CF9C99702}" type="pres">
      <dgm:prSet presAssocID="{9C5C0B1B-6A13-134A-9D02-9C4268DEDED6}" presName="imageRepeatNode" presStyleLbl="alignAcc1" presStyleIdx="3" presStyleCnt="9"/>
      <dgm:spPr/>
    </dgm:pt>
    <dgm:pt modelId="{4E5A5B74-11B7-8E4A-B36D-65B7B4442DB7}" type="pres">
      <dgm:prSet presAssocID="{9C5C0B1B-6A13-134A-9D02-9C4268DEDED6}" presName="imageaccent4" presStyleCnt="0"/>
      <dgm:spPr/>
    </dgm:pt>
    <dgm:pt modelId="{F3AD014B-8645-C341-9741-C0E8C406C128}" type="pres">
      <dgm:prSet presAssocID="{9C5C0B1B-6A13-134A-9D02-9C4268DEDED6}" presName="accentRepeatNode" presStyleLbl="solidAlignAcc1" presStyleIdx="7" presStyleCnt="18"/>
      <dgm:spPr/>
    </dgm:pt>
    <dgm:pt modelId="{AA07597C-D7FC-6249-9F47-FF4FCCFF7538}" type="pres">
      <dgm:prSet presAssocID="{98059BE7-6FA1-3947-BC9D-E00E87D61183}" presName="text5" presStyleCnt="0"/>
      <dgm:spPr/>
    </dgm:pt>
    <dgm:pt modelId="{137BF1CC-795B-7648-BB83-0B368627FF3C}" type="pres">
      <dgm:prSet presAssocID="{98059BE7-6FA1-3947-BC9D-E00E87D61183}" presName="textRepeatNode" presStyleLbl="alignNode1" presStyleIdx="4" presStyleCnt="9">
        <dgm:presLayoutVars>
          <dgm:chMax val="0"/>
          <dgm:chPref val="0"/>
          <dgm:bulletEnabled val="1"/>
        </dgm:presLayoutVars>
      </dgm:prSet>
      <dgm:spPr/>
    </dgm:pt>
    <dgm:pt modelId="{9B828A62-B239-F94B-B246-4F4B931AEA23}" type="pres">
      <dgm:prSet presAssocID="{98059BE7-6FA1-3947-BC9D-E00E87D61183}" presName="textaccent5" presStyleCnt="0"/>
      <dgm:spPr/>
    </dgm:pt>
    <dgm:pt modelId="{39F39789-F136-2741-BE77-307FD434CC9F}" type="pres">
      <dgm:prSet presAssocID="{98059BE7-6FA1-3947-BC9D-E00E87D61183}" presName="accentRepeatNode" presStyleLbl="solidAlignAcc1" presStyleIdx="8" presStyleCnt="18"/>
      <dgm:spPr/>
    </dgm:pt>
    <dgm:pt modelId="{91F68647-A721-8D41-8166-82B893B113FA}" type="pres">
      <dgm:prSet presAssocID="{BB19980F-9E00-3748-AF00-939D336948D3}" presName="image5" presStyleCnt="0"/>
      <dgm:spPr/>
    </dgm:pt>
    <dgm:pt modelId="{DD3A6656-4AA5-5B40-A0A4-6C024F0F8DD0}" type="pres">
      <dgm:prSet presAssocID="{BB19980F-9E00-3748-AF00-939D336948D3}" presName="imageRepeatNode" presStyleLbl="alignAcc1" presStyleIdx="4" presStyleCnt="9"/>
      <dgm:spPr/>
    </dgm:pt>
    <dgm:pt modelId="{0E989F1C-8C89-2C41-B0E6-158A9513AD19}" type="pres">
      <dgm:prSet presAssocID="{BB19980F-9E00-3748-AF00-939D336948D3}" presName="imageaccent5" presStyleCnt="0"/>
      <dgm:spPr/>
    </dgm:pt>
    <dgm:pt modelId="{D63F3D5D-B73F-1B41-B029-B12A3A80D6E7}" type="pres">
      <dgm:prSet presAssocID="{BB19980F-9E00-3748-AF00-939D336948D3}" presName="accentRepeatNode" presStyleLbl="solidAlignAcc1" presStyleIdx="9" presStyleCnt="18"/>
      <dgm:spPr/>
    </dgm:pt>
    <dgm:pt modelId="{496D4161-F803-8342-AEAA-F56C3206F7FD}" type="pres">
      <dgm:prSet presAssocID="{42C1B8F2-59CB-D44B-8B05-B080138CCECF}" presName="text6" presStyleCnt="0"/>
      <dgm:spPr/>
    </dgm:pt>
    <dgm:pt modelId="{1240D8D7-190D-BE45-98B1-724528A66FF4}" type="pres">
      <dgm:prSet presAssocID="{42C1B8F2-59CB-D44B-8B05-B080138CCECF}" presName="textRepeatNode" presStyleLbl="alignNode1" presStyleIdx="5" presStyleCnt="9">
        <dgm:presLayoutVars>
          <dgm:chMax val="0"/>
          <dgm:chPref val="0"/>
          <dgm:bulletEnabled val="1"/>
        </dgm:presLayoutVars>
      </dgm:prSet>
      <dgm:spPr/>
    </dgm:pt>
    <dgm:pt modelId="{0C3FAB85-8C28-794C-884E-5D9BF0A97EA9}" type="pres">
      <dgm:prSet presAssocID="{42C1B8F2-59CB-D44B-8B05-B080138CCECF}" presName="textaccent6" presStyleCnt="0"/>
      <dgm:spPr/>
    </dgm:pt>
    <dgm:pt modelId="{BE863BE9-29F0-134F-AE15-D67012A0CA75}" type="pres">
      <dgm:prSet presAssocID="{42C1B8F2-59CB-D44B-8B05-B080138CCECF}" presName="accentRepeatNode" presStyleLbl="solidAlignAcc1" presStyleIdx="10" presStyleCnt="18"/>
      <dgm:spPr/>
    </dgm:pt>
    <dgm:pt modelId="{95458F41-B99E-B241-8D54-4B6B1D1CA9DD}" type="pres">
      <dgm:prSet presAssocID="{4025D384-7CCF-CF47-82CE-9DB21D9AE5FD}" presName="image6" presStyleCnt="0"/>
      <dgm:spPr/>
    </dgm:pt>
    <dgm:pt modelId="{D891361B-35B1-064C-B98A-AADDD7078B53}" type="pres">
      <dgm:prSet presAssocID="{4025D384-7CCF-CF47-82CE-9DB21D9AE5FD}" presName="imageRepeatNode" presStyleLbl="alignAcc1" presStyleIdx="5" presStyleCnt="9"/>
      <dgm:spPr/>
    </dgm:pt>
    <dgm:pt modelId="{4476722E-3894-2C4B-9BF7-2F0B46F9386A}" type="pres">
      <dgm:prSet presAssocID="{4025D384-7CCF-CF47-82CE-9DB21D9AE5FD}" presName="imageaccent6" presStyleCnt="0"/>
      <dgm:spPr/>
    </dgm:pt>
    <dgm:pt modelId="{ED50286E-1F37-1647-BB20-03B689F91C01}" type="pres">
      <dgm:prSet presAssocID="{4025D384-7CCF-CF47-82CE-9DB21D9AE5FD}" presName="accentRepeatNode" presStyleLbl="solidAlignAcc1" presStyleIdx="11" presStyleCnt="18"/>
      <dgm:spPr/>
    </dgm:pt>
    <dgm:pt modelId="{81AD1FEC-0412-BF44-B487-10649C170190}" type="pres">
      <dgm:prSet presAssocID="{90B14D20-CC8F-D545-B6A2-BB8921D3E125}" presName="text7" presStyleCnt="0"/>
      <dgm:spPr/>
    </dgm:pt>
    <dgm:pt modelId="{D9E30B8D-ED79-B740-B692-0449AFE6F776}" type="pres">
      <dgm:prSet presAssocID="{90B14D20-CC8F-D545-B6A2-BB8921D3E125}" presName="textRepeatNode" presStyleLbl="alignNode1" presStyleIdx="6" presStyleCnt="9">
        <dgm:presLayoutVars>
          <dgm:chMax val="0"/>
          <dgm:chPref val="0"/>
          <dgm:bulletEnabled val="1"/>
        </dgm:presLayoutVars>
      </dgm:prSet>
      <dgm:spPr/>
    </dgm:pt>
    <dgm:pt modelId="{6AEEF4FE-2D66-5C48-B54C-561BBB716263}" type="pres">
      <dgm:prSet presAssocID="{90B14D20-CC8F-D545-B6A2-BB8921D3E125}" presName="textaccent7" presStyleCnt="0"/>
      <dgm:spPr/>
    </dgm:pt>
    <dgm:pt modelId="{510FCAEB-3CBE-F74D-8DDD-505A2A545866}" type="pres">
      <dgm:prSet presAssocID="{90B14D20-CC8F-D545-B6A2-BB8921D3E125}" presName="accentRepeatNode" presStyleLbl="solidAlignAcc1" presStyleIdx="12" presStyleCnt="18"/>
      <dgm:spPr/>
    </dgm:pt>
    <dgm:pt modelId="{96209EF7-E15F-FE48-A84B-C73B6229E507}" type="pres">
      <dgm:prSet presAssocID="{91D73DA1-311B-A245-A1BD-3B42CB088965}" presName="image7" presStyleCnt="0"/>
      <dgm:spPr/>
    </dgm:pt>
    <dgm:pt modelId="{4FED01BF-F493-3D42-A313-4394E56205BB}" type="pres">
      <dgm:prSet presAssocID="{91D73DA1-311B-A245-A1BD-3B42CB088965}" presName="imageRepeatNode" presStyleLbl="alignAcc1" presStyleIdx="6" presStyleCnt="9"/>
      <dgm:spPr/>
    </dgm:pt>
    <dgm:pt modelId="{EC5FC098-EAC6-1A41-BA3D-BDF042229980}" type="pres">
      <dgm:prSet presAssocID="{91D73DA1-311B-A245-A1BD-3B42CB088965}" presName="imageaccent7" presStyleCnt="0"/>
      <dgm:spPr/>
    </dgm:pt>
    <dgm:pt modelId="{28EC64C8-9C1E-1643-9012-D633EE098371}" type="pres">
      <dgm:prSet presAssocID="{91D73DA1-311B-A245-A1BD-3B42CB088965}" presName="accentRepeatNode" presStyleLbl="solidAlignAcc1" presStyleIdx="13" presStyleCnt="18"/>
      <dgm:spPr/>
    </dgm:pt>
    <dgm:pt modelId="{190B1DAA-40E3-BC4A-AB3B-451A21E565F9}" type="pres">
      <dgm:prSet presAssocID="{64B4A7D9-FFB8-784F-B64C-573952C3C0A2}" presName="text8" presStyleCnt="0"/>
      <dgm:spPr/>
    </dgm:pt>
    <dgm:pt modelId="{2D0423AD-B4A1-2247-AD6B-00F4C194463F}" type="pres">
      <dgm:prSet presAssocID="{64B4A7D9-FFB8-784F-B64C-573952C3C0A2}" presName="textRepeatNode" presStyleLbl="alignNode1" presStyleIdx="7" presStyleCnt="9">
        <dgm:presLayoutVars>
          <dgm:chMax val="0"/>
          <dgm:chPref val="0"/>
          <dgm:bulletEnabled val="1"/>
        </dgm:presLayoutVars>
      </dgm:prSet>
      <dgm:spPr/>
    </dgm:pt>
    <dgm:pt modelId="{4580D1C7-6D81-9643-BBE9-A04525DEE812}" type="pres">
      <dgm:prSet presAssocID="{64B4A7D9-FFB8-784F-B64C-573952C3C0A2}" presName="textaccent8" presStyleCnt="0"/>
      <dgm:spPr/>
    </dgm:pt>
    <dgm:pt modelId="{1F9B4566-5BAD-C340-B540-FC1C654E28EB}" type="pres">
      <dgm:prSet presAssocID="{64B4A7D9-FFB8-784F-B64C-573952C3C0A2}" presName="accentRepeatNode" presStyleLbl="solidAlignAcc1" presStyleIdx="14" presStyleCnt="18"/>
      <dgm:spPr/>
    </dgm:pt>
    <dgm:pt modelId="{6A96A4F9-F2C1-6C46-A4B0-17FC5D0C731B}" type="pres">
      <dgm:prSet presAssocID="{8D44C910-E68D-3449-AE6F-652DACDBC711}" presName="image8" presStyleCnt="0"/>
      <dgm:spPr/>
    </dgm:pt>
    <dgm:pt modelId="{BB09FCD3-6487-3C4C-9F30-F1F577B497BE}" type="pres">
      <dgm:prSet presAssocID="{8D44C910-E68D-3449-AE6F-652DACDBC711}" presName="imageRepeatNode" presStyleLbl="alignAcc1" presStyleIdx="7" presStyleCnt="9"/>
      <dgm:spPr/>
    </dgm:pt>
    <dgm:pt modelId="{F3047A65-7DEC-7542-ABCA-577583D691E5}" type="pres">
      <dgm:prSet presAssocID="{8D44C910-E68D-3449-AE6F-652DACDBC711}" presName="imageaccent8" presStyleCnt="0"/>
      <dgm:spPr/>
    </dgm:pt>
    <dgm:pt modelId="{9AA4B71D-DB3A-F54F-8B57-FC4BA1B5EC59}" type="pres">
      <dgm:prSet presAssocID="{8D44C910-E68D-3449-AE6F-652DACDBC711}" presName="accentRepeatNode" presStyleLbl="solidAlignAcc1" presStyleIdx="15" presStyleCnt="18"/>
      <dgm:spPr/>
    </dgm:pt>
    <dgm:pt modelId="{341C85DA-ECA7-714F-9571-20FAADEA3FFF}" type="pres">
      <dgm:prSet presAssocID="{3808D52C-5FF5-BA43-8E36-FBA9D17A05B9}" presName="text9" presStyleCnt="0"/>
      <dgm:spPr/>
    </dgm:pt>
    <dgm:pt modelId="{D304E39F-EB59-204E-B846-1CF1B6CD72A6}" type="pres">
      <dgm:prSet presAssocID="{3808D52C-5FF5-BA43-8E36-FBA9D17A05B9}" presName="textRepeatNode" presStyleLbl="alignNode1" presStyleIdx="8" presStyleCnt="9">
        <dgm:presLayoutVars>
          <dgm:chMax val="0"/>
          <dgm:chPref val="0"/>
          <dgm:bulletEnabled val="1"/>
        </dgm:presLayoutVars>
      </dgm:prSet>
      <dgm:spPr/>
    </dgm:pt>
    <dgm:pt modelId="{52384292-E73F-C744-B9DD-88C9A9BCC397}" type="pres">
      <dgm:prSet presAssocID="{3808D52C-5FF5-BA43-8E36-FBA9D17A05B9}" presName="textaccent9" presStyleCnt="0"/>
      <dgm:spPr/>
    </dgm:pt>
    <dgm:pt modelId="{723C508E-1058-A146-8160-42B73DEFC84B}" type="pres">
      <dgm:prSet presAssocID="{3808D52C-5FF5-BA43-8E36-FBA9D17A05B9}" presName="accentRepeatNode" presStyleLbl="solidAlignAcc1" presStyleIdx="16" presStyleCnt="18"/>
      <dgm:spPr/>
    </dgm:pt>
    <dgm:pt modelId="{14838022-4261-F646-B9DB-57420EE05256}" type="pres">
      <dgm:prSet presAssocID="{ED0F6CB0-F6CF-B84D-8683-BEFC1D25BA3C}" presName="image9" presStyleCnt="0"/>
      <dgm:spPr/>
    </dgm:pt>
    <dgm:pt modelId="{12A2F8AB-EC17-4445-960A-1C35E6829BC8}" type="pres">
      <dgm:prSet presAssocID="{ED0F6CB0-F6CF-B84D-8683-BEFC1D25BA3C}" presName="imageRepeatNode" presStyleLbl="alignAcc1" presStyleIdx="8" presStyleCnt="9"/>
      <dgm:spPr/>
    </dgm:pt>
    <dgm:pt modelId="{43506F96-6E58-3C42-8130-6C899D1C5354}" type="pres">
      <dgm:prSet presAssocID="{ED0F6CB0-F6CF-B84D-8683-BEFC1D25BA3C}" presName="imageaccent9" presStyleCnt="0"/>
      <dgm:spPr/>
    </dgm:pt>
    <dgm:pt modelId="{46D0484D-DC70-2245-B324-AF0677548BD2}" type="pres">
      <dgm:prSet presAssocID="{ED0F6CB0-F6CF-B84D-8683-BEFC1D25BA3C}" presName="accentRepeatNode" presStyleLbl="solidAlignAcc1" presStyleIdx="17" presStyleCnt="18"/>
      <dgm:spPr/>
    </dgm:pt>
  </dgm:ptLst>
  <dgm:cxnLst>
    <dgm:cxn modelId="{6F832B12-A4CE-DE49-A28B-536CEF2B1DB6}" srcId="{A56C527F-B963-AA4C-8B3C-322E8F5C758D}" destId="{98059BE7-6FA1-3947-BC9D-E00E87D61183}" srcOrd="4" destOrd="0" parTransId="{B90F6333-5FBA-9C4A-B75A-2A6F00AE331E}" sibTransId="{BB19980F-9E00-3748-AF00-939D336948D3}"/>
    <dgm:cxn modelId="{CDB5AF23-68F2-584C-9510-261C0440FE0D}" srcId="{A56C527F-B963-AA4C-8B3C-322E8F5C758D}" destId="{AE4194B8-8654-0448-90F7-9DDD6410CF1F}" srcOrd="1" destOrd="0" parTransId="{DA357E08-EEFD-7141-B1B1-5AB2675E2040}" sibTransId="{28308092-3234-C24D-ACA5-23C7D2857B51}"/>
    <dgm:cxn modelId="{B9A81B24-DF02-A24E-A2A4-B18139F57C94}" type="presOf" srcId="{28308092-3234-C24D-ACA5-23C7D2857B51}" destId="{39920EEE-D4DF-AB48-93DF-535BA136B1DA}" srcOrd="0" destOrd="0" presId="urn:microsoft.com/office/officeart/2008/layout/HexagonCluster"/>
    <dgm:cxn modelId="{D2813328-7967-EE4A-B162-C0EFD2AF0E84}" type="presOf" srcId="{39281113-7C0B-E640-8358-25D9F41F0779}" destId="{A04A582B-19AB-8F4D-9AA8-713608F806D5}" srcOrd="0" destOrd="0" presId="urn:microsoft.com/office/officeart/2008/layout/HexagonCluster"/>
    <dgm:cxn modelId="{5B0F092A-9DB4-CB4F-B848-7FFCE357516C}" type="presOf" srcId="{BB19980F-9E00-3748-AF00-939D336948D3}" destId="{DD3A6656-4AA5-5B40-A0A4-6C024F0F8DD0}" srcOrd="0" destOrd="0" presId="urn:microsoft.com/office/officeart/2008/layout/HexagonCluster"/>
    <dgm:cxn modelId="{6E90752A-E298-BE40-AA23-F05AD6014C34}" srcId="{A56C527F-B963-AA4C-8B3C-322E8F5C758D}" destId="{E3D8CA5E-EA87-BC43-B9C0-195B86082162}" srcOrd="3" destOrd="0" parTransId="{88110142-4F42-714D-82DC-4015D6F12DEE}" sibTransId="{9C5C0B1B-6A13-134A-9D02-9C4268DEDED6}"/>
    <dgm:cxn modelId="{572C6434-EBEF-E844-A9AE-4F8F9F7CEFA9}" srcId="{A56C527F-B963-AA4C-8B3C-322E8F5C758D}" destId="{64B4A7D9-FFB8-784F-B64C-573952C3C0A2}" srcOrd="7" destOrd="0" parTransId="{AAC1ED0D-64F0-B84E-B7CA-9C9B67717B74}" sibTransId="{8D44C910-E68D-3449-AE6F-652DACDBC711}"/>
    <dgm:cxn modelId="{8F82E544-2F19-8C40-BFBD-973E834832B6}" type="presOf" srcId="{E3D8CA5E-EA87-BC43-B9C0-195B86082162}" destId="{E65C6AC7-627E-8443-AA87-3B6CFA2D6AC8}" srcOrd="0" destOrd="0" presId="urn:microsoft.com/office/officeart/2008/layout/HexagonCluster"/>
    <dgm:cxn modelId="{EE550969-BCC9-1743-A2A8-4A84D794E484}" type="presOf" srcId="{64B4A7D9-FFB8-784F-B64C-573952C3C0A2}" destId="{2D0423AD-B4A1-2247-AD6B-00F4C194463F}" srcOrd="0" destOrd="0" presId="urn:microsoft.com/office/officeart/2008/layout/HexagonCluster"/>
    <dgm:cxn modelId="{3B84A54D-78F6-8A43-A975-A6F1DAF23D83}" type="presOf" srcId="{AE4194B8-8654-0448-90F7-9DDD6410CF1F}" destId="{5DFFB2FB-42F1-C347-BA37-7BC8F394EAA1}" srcOrd="0" destOrd="0" presId="urn:microsoft.com/office/officeart/2008/layout/HexagonCluster"/>
    <dgm:cxn modelId="{3F475B53-46F0-534C-9960-5DA1D9D9E5CC}" type="presOf" srcId="{3808D52C-5FF5-BA43-8E36-FBA9D17A05B9}" destId="{D304E39F-EB59-204E-B846-1CF1B6CD72A6}" srcOrd="0" destOrd="0" presId="urn:microsoft.com/office/officeart/2008/layout/HexagonCluster"/>
    <dgm:cxn modelId="{8B691F55-8CA6-CA4F-890E-15689899141B}" type="presOf" srcId="{C40FBC0D-E2F1-1947-9E95-6072E8D1ED36}" destId="{F1258F42-5D43-5848-81FF-06496D51D104}" srcOrd="0" destOrd="0" presId="urn:microsoft.com/office/officeart/2008/layout/HexagonCluster"/>
    <dgm:cxn modelId="{D9A1217B-7413-8947-9243-EB41935A6C65}" type="presOf" srcId="{4025D384-7CCF-CF47-82CE-9DB21D9AE5FD}" destId="{D891361B-35B1-064C-B98A-AADDD7078B53}" srcOrd="0" destOrd="0" presId="urn:microsoft.com/office/officeart/2008/layout/HexagonCluster"/>
    <dgm:cxn modelId="{E21D12A0-7556-BA42-A59A-4F009CF331F7}" type="presOf" srcId="{A56C527F-B963-AA4C-8B3C-322E8F5C758D}" destId="{A7CDD357-4B18-BE4B-A86C-45BB34AB6F9A}" srcOrd="0" destOrd="0" presId="urn:microsoft.com/office/officeart/2008/layout/HexagonCluster"/>
    <dgm:cxn modelId="{092E99A2-044E-A343-8CB9-F97D705E3656}" srcId="{A56C527F-B963-AA4C-8B3C-322E8F5C758D}" destId="{31EA7E9E-0773-DB48-B419-CAD113CCEC61}" srcOrd="2" destOrd="0" parTransId="{52182682-9E43-3A42-BEA0-6A246FEF7700}" sibTransId="{64BA0889-F826-8A40-A584-24C5D6199DAF}"/>
    <dgm:cxn modelId="{D301CAA2-3CB2-2D42-B240-BC9D23E977BA}" srcId="{A56C527F-B963-AA4C-8B3C-322E8F5C758D}" destId="{39281113-7C0B-E640-8358-25D9F41F0779}" srcOrd="0" destOrd="0" parTransId="{E9E6ADEA-9897-8F46-B987-692AED746D1F}" sibTransId="{C40FBC0D-E2F1-1947-9E95-6072E8D1ED36}"/>
    <dgm:cxn modelId="{6D72C5A3-8E42-C941-8C0C-3FCFDBC256C5}" srcId="{A56C527F-B963-AA4C-8B3C-322E8F5C758D}" destId="{42C1B8F2-59CB-D44B-8B05-B080138CCECF}" srcOrd="5" destOrd="0" parTransId="{71FDB546-E255-7748-8E4D-DC1791E0395F}" sibTransId="{4025D384-7CCF-CF47-82CE-9DB21D9AE5FD}"/>
    <dgm:cxn modelId="{7F5DDEAB-F587-0F4F-84F0-3FDBA89A67A3}" type="presOf" srcId="{42C1B8F2-59CB-D44B-8B05-B080138CCECF}" destId="{1240D8D7-190D-BE45-98B1-724528A66FF4}" srcOrd="0" destOrd="0" presId="urn:microsoft.com/office/officeart/2008/layout/HexagonCluster"/>
    <dgm:cxn modelId="{C7DC11BB-FD14-3144-893D-C0087BF0C3A6}" type="presOf" srcId="{91D73DA1-311B-A245-A1BD-3B42CB088965}" destId="{4FED01BF-F493-3D42-A313-4394E56205BB}" srcOrd="0" destOrd="0" presId="urn:microsoft.com/office/officeart/2008/layout/HexagonCluster"/>
    <dgm:cxn modelId="{8AE134BF-495A-2F45-8BBA-A5D47203A697}" type="presOf" srcId="{31EA7E9E-0773-DB48-B419-CAD113CCEC61}" destId="{72C24B28-BE9C-A64B-AF09-DF66EC575196}" srcOrd="0" destOrd="0" presId="urn:microsoft.com/office/officeart/2008/layout/HexagonCluster"/>
    <dgm:cxn modelId="{55B6D0C6-4486-BE48-9464-65748F8AED6C}" type="presOf" srcId="{8D44C910-E68D-3449-AE6F-652DACDBC711}" destId="{BB09FCD3-6487-3C4C-9F30-F1F577B497BE}" srcOrd="0" destOrd="0" presId="urn:microsoft.com/office/officeart/2008/layout/HexagonCluster"/>
    <dgm:cxn modelId="{3C6F82D5-B528-8447-A6AE-B42580D1A85A}" type="presOf" srcId="{9C5C0B1B-6A13-134A-9D02-9C4268DEDED6}" destId="{5A525547-8495-094D-8687-8B9CF9C99702}" srcOrd="0" destOrd="0" presId="urn:microsoft.com/office/officeart/2008/layout/HexagonCluster"/>
    <dgm:cxn modelId="{D0FB36EB-25B2-B640-9FAF-9E5FBB8D7ED6}" srcId="{A56C527F-B963-AA4C-8B3C-322E8F5C758D}" destId="{90B14D20-CC8F-D545-B6A2-BB8921D3E125}" srcOrd="6" destOrd="0" parTransId="{04BA955A-DAB9-F849-9784-4D1039832FA0}" sibTransId="{91D73DA1-311B-A245-A1BD-3B42CB088965}"/>
    <dgm:cxn modelId="{E2D511EC-936C-284D-8BD0-B1832CD9B128}" type="presOf" srcId="{90B14D20-CC8F-D545-B6A2-BB8921D3E125}" destId="{D9E30B8D-ED79-B740-B692-0449AFE6F776}" srcOrd="0" destOrd="0" presId="urn:microsoft.com/office/officeart/2008/layout/HexagonCluster"/>
    <dgm:cxn modelId="{F2D804F6-3A36-6F4B-BFF2-53CB679E2DC3}" type="presOf" srcId="{64BA0889-F826-8A40-A584-24C5D6199DAF}" destId="{76B101D3-D7E6-1146-9792-698161A90905}" srcOrd="0" destOrd="0" presId="urn:microsoft.com/office/officeart/2008/layout/HexagonCluster"/>
    <dgm:cxn modelId="{02D0B5F6-7D38-9C4C-8C62-435DC92176D9}" type="presOf" srcId="{98059BE7-6FA1-3947-BC9D-E00E87D61183}" destId="{137BF1CC-795B-7648-BB83-0B368627FF3C}" srcOrd="0" destOrd="0" presId="urn:microsoft.com/office/officeart/2008/layout/HexagonCluster"/>
    <dgm:cxn modelId="{4AA739FB-1926-AA4A-B2B3-746750B394B4}" type="presOf" srcId="{ED0F6CB0-F6CF-B84D-8683-BEFC1D25BA3C}" destId="{12A2F8AB-EC17-4445-960A-1C35E6829BC8}" srcOrd="0" destOrd="0" presId="urn:microsoft.com/office/officeart/2008/layout/HexagonCluster"/>
    <dgm:cxn modelId="{E4599CFF-4F47-AF4D-9AD1-D31335B1A12F}" srcId="{A56C527F-B963-AA4C-8B3C-322E8F5C758D}" destId="{3808D52C-5FF5-BA43-8E36-FBA9D17A05B9}" srcOrd="8" destOrd="0" parTransId="{96D0277B-E2A0-D746-8F0E-2FABDCA6CA8A}" sibTransId="{ED0F6CB0-F6CF-B84D-8683-BEFC1D25BA3C}"/>
    <dgm:cxn modelId="{E9D01FA3-F673-4B4F-9BB8-D918BDAEBB70}" type="presParOf" srcId="{A7CDD357-4B18-BE4B-A86C-45BB34AB6F9A}" destId="{DB6D1D36-CB62-0B46-BB54-4E64B1EA42C8}" srcOrd="0" destOrd="0" presId="urn:microsoft.com/office/officeart/2008/layout/HexagonCluster"/>
    <dgm:cxn modelId="{6E27EB90-1522-B347-8847-7582AB075762}" type="presParOf" srcId="{DB6D1D36-CB62-0B46-BB54-4E64B1EA42C8}" destId="{A04A582B-19AB-8F4D-9AA8-713608F806D5}" srcOrd="0" destOrd="0" presId="urn:microsoft.com/office/officeart/2008/layout/HexagonCluster"/>
    <dgm:cxn modelId="{3A0B70C5-B643-864F-8910-59D96E312A57}" type="presParOf" srcId="{A7CDD357-4B18-BE4B-A86C-45BB34AB6F9A}" destId="{C9DD9AFA-0098-DB49-A84A-B2228DD07B71}" srcOrd="1" destOrd="0" presId="urn:microsoft.com/office/officeart/2008/layout/HexagonCluster"/>
    <dgm:cxn modelId="{BEF1F9DF-5DD0-B648-B1F5-5D895E4FA921}" type="presParOf" srcId="{C9DD9AFA-0098-DB49-A84A-B2228DD07B71}" destId="{915CD47A-6447-E148-B1F8-5BA791B33D26}" srcOrd="0" destOrd="0" presId="urn:microsoft.com/office/officeart/2008/layout/HexagonCluster"/>
    <dgm:cxn modelId="{03CE7BA4-04E9-6A4C-B288-F3536DF83310}" type="presParOf" srcId="{A7CDD357-4B18-BE4B-A86C-45BB34AB6F9A}" destId="{26DBBF64-F9FE-DA42-9395-25BF86021CEA}" srcOrd="2" destOrd="0" presId="urn:microsoft.com/office/officeart/2008/layout/HexagonCluster"/>
    <dgm:cxn modelId="{3B21EBD8-6AB1-0F4F-BD2E-39CE15D7930D}" type="presParOf" srcId="{26DBBF64-F9FE-DA42-9395-25BF86021CEA}" destId="{F1258F42-5D43-5848-81FF-06496D51D104}" srcOrd="0" destOrd="0" presId="urn:microsoft.com/office/officeart/2008/layout/HexagonCluster"/>
    <dgm:cxn modelId="{9090E8EE-6FC9-064B-B024-167E8D76C481}" type="presParOf" srcId="{A7CDD357-4B18-BE4B-A86C-45BB34AB6F9A}" destId="{0C8845BD-3AFF-0F4D-B6EF-6E6B93E64FAE}" srcOrd="3" destOrd="0" presId="urn:microsoft.com/office/officeart/2008/layout/HexagonCluster"/>
    <dgm:cxn modelId="{2D2671DE-4329-F846-B62F-E87DE4905C12}" type="presParOf" srcId="{0C8845BD-3AFF-0F4D-B6EF-6E6B93E64FAE}" destId="{BAC8B4DA-07F8-6A44-A4AE-0062AC5DECAA}" srcOrd="0" destOrd="0" presId="urn:microsoft.com/office/officeart/2008/layout/HexagonCluster"/>
    <dgm:cxn modelId="{9EDD0139-1EFB-514B-8C73-36E269CAF3C1}" type="presParOf" srcId="{A7CDD357-4B18-BE4B-A86C-45BB34AB6F9A}" destId="{E3167D22-3BB9-9E45-BBD6-3598C90DB24E}" srcOrd="4" destOrd="0" presId="urn:microsoft.com/office/officeart/2008/layout/HexagonCluster"/>
    <dgm:cxn modelId="{6BB1B2C5-8157-EB40-BD8B-E19B58B40BDE}" type="presParOf" srcId="{E3167D22-3BB9-9E45-BBD6-3598C90DB24E}" destId="{5DFFB2FB-42F1-C347-BA37-7BC8F394EAA1}" srcOrd="0" destOrd="0" presId="urn:microsoft.com/office/officeart/2008/layout/HexagonCluster"/>
    <dgm:cxn modelId="{B9E7DFB3-1C9F-FF49-A1FA-737710A1E2AC}" type="presParOf" srcId="{A7CDD357-4B18-BE4B-A86C-45BB34AB6F9A}" destId="{9134FADA-45A8-FB42-A0F4-DCCFAAC2F4C6}" srcOrd="5" destOrd="0" presId="urn:microsoft.com/office/officeart/2008/layout/HexagonCluster"/>
    <dgm:cxn modelId="{B06790B4-FC57-3848-B964-12858AFF6B26}" type="presParOf" srcId="{9134FADA-45A8-FB42-A0F4-DCCFAAC2F4C6}" destId="{7EEA6441-6997-E044-A5A9-1C995BB57C47}" srcOrd="0" destOrd="0" presId="urn:microsoft.com/office/officeart/2008/layout/HexagonCluster"/>
    <dgm:cxn modelId="{990792E3-3722-CC4D-B7F0-7E296DEDB89F}" type="presParOf" srcId="{A7CDD357-4B18-BE4B-A86C-45BB34AB6F9A}" destId="{5101890E-3814-3846-A057-210B86404130}" srcOrd="6" destOrd="0" presId="urn:microsoft.com/office/officeart/2008/layout/HexagonCluster"/>
    <dgm:cxn modelId="{827BA3C4-17BB-854B-A02C-46BB9CBF4A69}" type="presParOf" srcId="{5101890E-3814-3846-A057-210B86404130}" destId="{39920EEE-D4DF-AB48-93DF-535BA136B1DA}" srcOrd="0" destOrd="0" presId="urn:microsoft.com/office/officeart/2008/layout/HexagonCluster"/>
    <dgm:cxn modelId="{2B906453-69A5-3542-9C4A-B03049FC28C8}" type="presParOf" srcId="{A7CDD357-4B18-BE4B-A86C-45BB34AB6F9A}" destId="{8FA50090-0D63-694B-8AAF-B82DDB9997CD}" srcOrd="7" destOrd="0" presId="urn:microsoft.com/office/officeart/2008/layout/HexagonCluster"/>
    <dgm:cxn modelId="{3925D33D-471F-9F4C-8585-5AF6FF164434}" type="presParOf" srcId="{8FA50090-0D63-694B-8AAF-B82DDB9997CD}" destId="{6FC175FD-028A-6C43-9C44-8EACAEAD6C95}" srcOrd="0" destOrd="0" presId="urn:microsoft.com/office/officeart/2008/layout/HexagonCluster"/>
    <dgm:cxn modelId="{D1738519-6B98-5F47-807B-E54BAEC7C6BC}" type="presParOf" srcId="{A7CDD357-4B18-BE4B-A86C-45BB34AB6F9A}" destId="{3CA24354-CB1A-A248-AEC8-AFEE5110760D}" srcOrd="8" destOrd="0" presId="urn:microsoft.com/office/officeart/2008/layout/HexagonCluster"/>
    <dgm:cxn modelId="{51AC6A60-1623-1A47-A5D0-FE64F6BA2901}" type="presParOf" srcId="{3CA24354-CB1A-A248-AEC8-AFEE5110760D}" destId="{72C24B28-BE9C-A64B-AF09-DF66EC575196}" srcOrd="0" destOrd="0" presId="urn:microsoft.com/office/officeart/2008/layout/HexagonCluster"/>
    <dgm:cxn modelId="{4A4A5874-73D1-4D40-AE34-9D6E03531E2E}" type="presParOf" srcId="{A7CDD357-4B18-BE4B-A86C-45BB34AB6F9A}" destId="{5A3AE17C-E410-3044-B60D-054D17BD5177}" srcOrd="9" destOrd="0" presId="urn:microsoft.com/office/officeart/2008/layout/HexagonCluster"/>
    <dgm:cxn modelId="{BDF89934-3E7D-424F-9823-B12ABE3323A7}" type="presParOf" srcId="{5A3AE17C-E410-3044-B60D-054D17BD5177}" destId="{B2DC1E18-8676-1E45-8A96-9EBEE60DD271}" srcOrd="0" destOrd="0" presId="urn:microsoft.com/office/officeart/2008/layout/HexagonCluster"/>
    <dgm:cxn modelId="{401A5AC8-D7BC-A74F-9059-5081F8C10929}" type="presParOf" srcId="{A7CDD357-4B18-BE4B-A86C-45BB34AB6F9A}" destId="{7D559202-EC55-934D-B7B4-EF16C5646D7B}" srcOrd="10" destOrd="0" presId="urn:microsoft.com/office/officeart/2008/layout/HexagonCluster"/>
    <dgm:cxn modelId="{54FD7448-4BBA-5047-92DD-FF66407001DE}" type="presParOf" srcId="{7D559202-EC55-934D-B7B4-EF16C5646D7B}" destId="{76B101D3-D7E6-1146-9792-698161A90905}" srcOrd="0" destOrd="0" presId="urn:microsoft.com/office/officeart/2008/layout/HexagonCluster"/>
    <dgm:cxn modelId="{74A0408C-1719-094A-87AD-86E0D06DD142}" type="presParOf" srcId="{A7CDD357-4B18-BE4B-A86C-45BB34AB6F9A}" destId="{E65B0FCD-DF48-614B-8294-AC34045616BA}" srcOrd="11" destOrd="0" presId="urn:microsoft.com/office/officeart/2008/layout/HexagonCluster"/>
    <dgm:cxn modelId="{B3730B4E-52B1-504F-984F-419F497EB12D}" type="presParOf" srcId="{E65B0FCD-DF48-614B-8294-AC34045616BA}" destId="{BF185723-ED90-5B45-8C73-A79315A12D3F}" srcOrd="0" destOrd="0" presId="urn:microsoft.com/office/officeart/2008/layout/HexagonCluster"/>
    <dgm:cxn modelId="{74D9A993-DD52-9D4A-A398-B52DCD05F73F}" type="presParOf" srcId="{A7CDD357-4B18-BE4B-A86C-45BB34AB6F9A}" destId="{D9A540BB-319F-1248-BEA6-3D7125EDDAF6}" srcOrd="12" destOrd="0" presId="urn:microsoft.com/office/officeart/2008/layout/HexagonCluster"/>
    <dgm:cxn modelId="{CDB4C133-B8D7-064E-B54E-3B571C6E945B}" type="presParOf" srcId="{D9A540BB-319F-1248-BEA6-3D7125EDDAF6}" destId="{E65C6AC7-627E-8443-AA87-3B6CFA2D6AC8}" srcOrd="0" destOrd="0" presId="urn:microsoft.com/office/officeart/2008/layout/HexagonCluster"/>
    <dgm:cxn modelId="{4992D79D-B1D5-BA44-90DA-CC4827ECA508}" type="presParOf" srcId="{A7CDD357-4B18-BE4B-A86C-45BB34AB6F9A}" destId="{20D21CA9-35D7-E04B-B695-75812A5C5F56}" srcOrd="13" destOrd="0" presId="urn:microsoft.com/office/officeart/2008/layout/HexagonCluster"/>
    <dgm:cxn modelId="{5D69510D-F08D-204A-AAE9-8832F24EE8D7}" type="presParOf" srcId="{20D21CA9-35D7-E04B-B695-75812A5C5F56}" destId="{E5E6136B-74F4-2B40-94FA-195C84CAEDDA}" srcOrd="0" destOrd="0" presId="urn:microsoft.com/office/officeart/2008/layout/HexagonCluster"/>
    <dgm:cxn modelId="{5A923731-BB00-C941-9733-609313D911FB}" type="presParOf" srcId="{A7CDD357-4B18-BE4B-A86C-45BB34AB6F9A}" destId="{7238A607-5CFE-9B45-A1E1-BC5D3F337C04}" srcOrd="14" destOrd="0" presId="urn:microsoft.com/office/officeart/2008/layout/HexagonCluster"/>
    <dgm:cxn modelId="{090DF7F3-2C4F-194C-8711-29EBB4A396AE}" type="presParOf" srcId="{7238A607-5CFE-9B45-A1E1-BC5D3F337C04}" destId="{5A525547-8495-094D-8687-8B9CF9C99702}" srcOrd="0" destOrd="0" presId="urn:microsoft.com/office/officeart/2008/layout/HexagonCluster"/>
    <dgm:cxn modelId="{567C496D-8B53-2B46-9204-EF4423C751E5}" type="presParOf" srcId="{A7CDD357-4B18-BE4B-A86C-45BB34AB6F9A}" destId="{4E5A5B74-11B7-8E4A-B36D-65B7B4442DB7}" srcOrd="15" destOrd="0" presId="urn:microsoft.com/office/officeart/2008/layout/HexagonCluster"/>
    <dgm:cxn modelId="{361538B4-372D-1F48-B7BF-B39DFE055A29}" type="presParOf" srcId="{4E5A5B74-11B7-8E4A-B36D-65B7B4442DB7}" destId="{F3AD014B-8645-C341-9741-C0E8C406C128}" srcOrd="0" destOrd="0" presId="urn:microsoft.com/office/officeart/2008/layout/HexagonCluster"/>
    <dgm:cxn modelId="{18CA660D-5F9C-3C43-A9C6-20A4C2E79C7E}" type="presParOf" srcId="{A7CDD357-4B18-BE4B-A86C-45BB34AB6F9A}" destId="{AA07597C-D7FC-6249-9F47-FF4FCCFF7538}" srcOrd="16" destOrd="0" presId="urn:microsoft.com/office/officeart/2008/layout/HexagonCluster"/>
    <dgm:cxn modelId="{FCD60F0F-1726-A646-AB48-282A705A546C}" type="presParOf" srcId="{AA07597C-D7FC-6249-9F47-FF4FCCFF7538}" destId="{137BF1CC-795B-7648-BB83-0B368627FF3C}" srcOrd="0" destOrd="0" presId="urn:microsoft.com/office/officeart/2008/layout/HexagonCluster"/>
    <dgm:cxn modelId="{DEB7E8A2-AC30-D047-9289-35C0428C1087}" type="presParOf" srcId="{A7CDD357-4B18-BE4B-A86C-45BB34AB6F9A}" destId="{9B828A62-B239-F94B-B246-4F4B931AEA23}" srcOrd="17" destOrd="0" presId="urn:microsoft.com/office/officeart/2008/layout/HexagonCluster"/>
    <dgm:cxn modelId="{8D3CD3EF-1468-6B49-A34E-69789CF62CE7}" type="presParOf" srcId="{9B828A62-B239-F94B-B246-4F4B931AEA23}" destId="{39F39789-F136-2741-BE77-307FD434CC9F}" srcOrd="0" destOrd="0" presId="urn:microsoft.com/office/officeart/2008/layout/HexagonCluster"/>
    <dgm:cxn modelId="{67536E86-ACB6-0443-A8C9-FF6A3D3B0215}" type="presParOf" srcId="{A7CDD357-4B18-BE4B-A86C-45BB34AB6F9A}" destId="{91F68647-A721-8D41-8166-82B893B113FA}" srcOrd="18" destOrd="0" presId="urn:microsoft.com/office/officeart/2008/layout/HexagonCluster"/>
    <dgm:cxn modelId="{B41F1B79-192A-5D4F-99CE-404FA58AFCDE}" type="presParOf" srcId="{91F68647-A721-8D41-8166-82B893B113FA}" destId="{DD3A6656-4AA5-5B40-A0A4-6C024F0F8DD0}" srcOrd="0" destOrd="0" presId="urn:microsoft.com/office/officeart/2008/layout/HexagonCluster"/>
    <dgm:cxn modelId="{9D834DF7-B7C2-FB43-95C5-C8040BC6EC92}" type="presParOf" srcId="{A7CDD357-4B18-BE4B-A86C-45BB34AB6F9A}" destId="{0E989F1C-8C89-2C41-B0E6-158A9513AD19}" srcOrd="19" destOrd="0" presId="urn:microsoft.com/office/officeart/2008/layout/HexagonCluster"/>
    <dgm:cxn modelId="{7C637525-F8CC-E744-9683-FA78016C06CF}" type="presParOf" srcId="{0E989F1C-8C89-2C41-B0E6-158A9513AD19}" destId="{D63F3D5D-B73F-1B41-B029-B12A3A80D6E7}" srcOrd="0" destOrd="0" presId="urn:microsoft.com/office/officeart/2008/layout/HexagonCluster"/>
    <dgm:cxn modelId="{B30CA808-A2F7-AC4D-ADDC-0548C8A0D85D}" type="presParOf" srcId="{A7CDD357-4B18-BE4B-A86C-45BB34AB6F9A}" destId="{496D4161-F803-8342-AEAA-F56C3206F7FD}" srcOrd="20" destOrd="0" presId="urn:microsoft.com/office/officeart/2008/layout/HexagonCluster"/>
    <dgm:cxn modelId="{89155BFD-0BC7-A14D-B4F2-B5728818B0FE}" type="presParOf" srcId="{496D4161-F803-8342-AEAA-F56C3206F7FD}" destId="{1240D8D7-190D-BE45-98B1-724528A66FF4}" srcOrd="0" destOrd="0" presId="urn:microsoft.com/office/officeart/2008/layout/HexagonCluster"/>
    <dgm:cxn modelId="{4D1A5667-1A4C-4541-9DF7-1C10D21BD372}" type="presParOf" srcId="{A7CDD357-4B18-BE4B-A86C-45BB34AB6F9A}" destId="{0C3FAB85-8C28-794C-884E-5D9BF0A97EA9}" srcOrd="21" destOrd="0" presId="urn:microsoft.com/office/officeart/2008/layout/HexagonCluster"/>
    <dgm:cxn modelId="{26537217-ADAB-2640-853F-5B9E68985A20}" type="presParOf" srcId="{0C3FAB85-8C28-794C-884E-5D9BF0A97EA9}" destId="{BE863BE9-29F0-134F-AE15-D67012A0CA75}" srcOrd="0" destOrd="0" presId="urn:microsoft.com/office/officeart/2008/layout/HexagonCluster"/>
    <dgm:cxn modelId="{D0ABD1FC-4F06-ED49-8AE9-C2F42F39D297}" type="presParOf" srcId="{A7CDD357-4B18-BE4B-A86C-45BB34AB6F9A}" destId="{95458F41-B99E-B241-8D54-4B6B1D1CA9DD}" srcOrd="22" destOrd="0" presId="urn:microsoft.com/office/officeart/2008/layout/HexagonCluster"/>
    <dgm:cxn modelId="{353337D9-206D-3542-8F7B-40E5CA4FB75B}" type="presParOf" srcId="{95458F41-B99E-B241-8D54-4B6B1D1CA9DD}" destId="{D891361B-35B1-064C-B98A-AADDD7078B53}" srcOrd="0" destOrd="0" presId="urn:microsoft.com/office/officeart/2008/layout/HexagonCluster"/>
    <dgm:cxn modelId="{BC514EAF-0AB8-7C47-8E7C-BA734E08359C}" type="presParOf" srcId="{A7CDD357-4B18-BE4B-A86C-45BB34AB6F9A}" destId="{4476722E-3894-2C4B-9BF7-2F0B46F9386A}" srcOrd="23" destOrd="0" presId="urn:microsoft.com/office/officeart/2008/layout/HexagonCluster"/>
    <dgm:cxn modelId="{375A8FB5-7F00-984A-BF54-9B738C793029}" type="presParOf" srcId="{4476722E-3894-2C4B-9BF7-2F0B46F9386A}" destId="{ED50286E-1F37-1647-BB20-03B689F91C01}" srcOrd="0" destOrd="0" presId="urn:microsoft.com/office/officeart/2008/layout/HexagonCluster"/>
    <dgm:cxn modelId="{2F858C81-8453-9543-955A-A59583AB6084}" type="presParOf" srcId="{A7CDD357-4B18-BE4B-A86C-45BB34AB6F9A}" destId="{81AD1FEC-0412-BF44-B487-10649C170190}" srcOrd="24" destOrd="0" presId="urn:microsoft.com/office/officeart/2008/layout/HexagonCluster"/>
    <dgm:cxn modelId="{7630B6F9-4352-C14F-8550-EDDB511B5C64}" type="presParOf" srcId="{81AD1FEC-0412-BF44-B487-10649C170190}" destId="{D9E30B8D-ED79-B740-B692-0449AFE6F776}" srcOrd="0" destOrd="0" presId="urn:microsoft.com/office/officeart/2008/layout/HexagonCluster"/>
    <dgm:cxn modelId="{2F4956FF-850E-6141-9811-373696A1DAEC}" type="presParOf" srcId="{A7CDD357-4B18-BE4B-A86C-45BB34AB6F9A}" destId="{6AEEF4FE-2D66-5C48-B54C-561BBB716263}" srcOrd="25" destOrd="0" presId="urn:microsoft.com/office/officeart/2008/layout/HexagonCluster"/>
    <dgm:cxn modelId="{189C8A10-F133-3848-8167-4B43A9564F4E}" type="presParOf" srcId="{6AEEF4FE-2D66-5C48-B54C-561BBB716263}" destId="{510FCAEB-3CBE-F74D-8DDD-505A2A545866}" srcOrd="0" destOrd="0" presId="urn:microsoft.com/office/officeart/2008/layout/HexagonCluster"/>
    <dgm:cxn modelId="{89589DF4-D31F-CE45-912B-6CBB1BFB37BF}" type="presParOf" srcId="{A7CDD357-4B18-BE4B-A86C-45BB34AB6F9A}" destId="{96209EF7-E15F-FE48-A84B-C73B6229E507}" srcOrd="26" destOrd="0" presId="urn:microsoft.com/office/officeart/2008/layout/HexagonCluster"/>
    <dgm:cxn modelId="{DA8B5991-B87D-B24B-8839-8CF2AFD7CCF3}" type="presParOf" srcId="{96209EF7-E15F-FE48-A84B-C73B6229E507}" destId="{4FED01BF-F493-3D42-A313-4394E56205BB}" srcOrd="0" destOrd="0" presId="urn:microsoft.com/office/officeart/2008/layout/HexagonCluster"/>
    <dgm:cxn modelId="{BD168D30-959D-1B4B-B314-AACB12AA8027}" type="presParOf" srcId="{A7CDD357-4B18-BE4B-A86C-45BB34AB6F9A}" destId="{EC5FC098-EAC6-1A41-BA3D-BDF042229980}" srcOrd="27" destOrd="0" presId="urn:microsoft.com/office/officeart/2008/layout/HexagonCluster"/>
    <dgm:cxn modelId="{F3F6D070-1AD6-1443-AC50-E57544B346B8}" type="presParOf" srcId="{EC5FC098-EAC6-1A41-BA3D-BDF042229980}" destId="{28EC64C8-9C1E-1643-9012-D633EE098371}" srcOrd="0" destOrd="0" presId="urn:microsoft.com/office/officeart/2008/layout/HexagonCluster"/>
    <dgm:cxn modelId="{46646F2C-5F3F-CD4C-9EC2-33B605F138FD}" type="presParOf" srcId="{A7CDD357-4B18-BE4B-A86C-45BB34AB6F9A}" destId="{190B1DAA-40E3-BC4A-AB3B-451A21E565F9}" srcOrd="28" destOrd="0" presId="urn:microsoft.com/office/officeart/2008/layout/HexagonCluster"/>
    <dgm:cxn modelId="{FE39C862-F3B4-A54A-BEE7-A642438E6567}" type="presParOf" srcId="{190B1DAA-40E3-BC4A-AB3B-451A21E565F9}" destId="{2D0423AD-B4A1-2247-AD6B-00F4C194463F}" srcOrd="0" destOrd="0" presId="urn:microsoft.com/office/officeart/2008/layout/HexagonCluster"/>
    <dgm:cxn modelId="{1ED24D5F-A0E7-F348-AC24-4FCE87E528FA}" type="presParOf" srcId="{A7CDD357-4B18-BE4B-A86C-45BB34AB6F9A}" destId="{4580D1C7-6D81-9643-BBE9-A04525DEE812}" srcOrd="29" destOrd="0" presId="urn:microsoft.com/office/officeart/2008/layout/HexagonCluster"/>
    <dgm:cxn modelId="{F4BF8034-111E-3043-B422-0F858CFA6384}" type="presParOf" srcId="{4580D1C7-6D81-9643-BBE9-A04525DEE812}" destId="{1F9B4566-5BAD-C340-B540-FC1C654E28EB}" srcOrd="0" destOrd="0" presId="urn:microsoft.com/office/officeart/2008/layout/HexagonCluster"/>
    <dgm:cxn modelId="{35359CCF-DEAB-3242-BBD3-62DEE6BC5592}" type="presParOf" srcId="{A7CDD357-4B18-BE4B-A86C-45BB34AB6F9A}" destId="{6A96A4F9-F2C1-6C46-A4B0-17FC5D0C731B}" srcOrd="30" destOrd="0" presId="urn:microsoft.com/office/officeart/2008/layout/HexagonCluster"/>
    <dgm:cxn modelId="{0638B2E3-7CD8-574D-920E-9B740C9A258D}" type="presParOf" srcId="{6A96A4F9-F2C1-6C46-A4B0-17FC5D0C731B}" destId="{BB09FCD3-6487-3C4C-9F30-F1F577B497BE}" srcOrd="0" destOrd="0" presId="urn:microsoft.com/office/officeart/2008/layout/HexagonCluster"/>
    <dgm:cxn modelId="{A34A9C95-3A92-C642-8B05-7EBB36D73D45}" type="presParOf" srcId="{A7CDD357-4B18-BE4B-A86C-45BB34AB6F9A}" destId="{F3047A65-7DEC-7542-ABCA-577583D691E5}" srcOrd="31" destOrd="0" presId="urn:microsoft.com/office/officeart/2008/layout/HexagonCluster"/>
    <dgm:cxn modelId="{9BC6A548-6C48-0648-95B9-82563EE4D4EE}" type="presParOf" srcId="{F3047A65-7DEC-7542-ABCA-577583D691E5}" destId="{9AA4B71D-DB3A-F54F-8B57-FC4BA1B5EC59}" srcOrd="0" destOrd="0" presId="urn:microsoft.com/office/officeart/2008/layout/HexagonCluster"/>
    <dgm:cxn modelId="{7B9BCABA-8427-FB4E-A27D-1E2E4F1728FA}" type="presParOf" srcId="{A7CDD357-4B18-BE4B-A86C-45BB34AB6F9A}" destId="{341C85DA-ECA7-714F-9571-20FAADEA3FFF}" srcOrd="32" destOrd="0" presId="urn:microsoft.com/office/officeart/2008/layout/HexagonCluster"/>
    <dgm:cxn modelId="{CA59B98B-89DB-7F4D-9DDB-441CBBDC1311}" type="presParOf" srcId="{341C85DA-ECA7-714F-9571-20FAADEA3FFF}" destId="{D304E39F-EB59-204E-B846-1CF1B6CD72A6}" srcOrd="0" destOrd="0" presId="urn:microsoft.com/office/officeart/2008/layout/HexagonCluster"/>
    <dgm:cxn modelId="{607979EA-87CB-8244-93FC-A577B94CAE65}" type="presParOf" srcId="{A7CDD357-4B18-BE4B-A86C-45BB34AB6F9A}" destId="{52384292-E73F-C744-B9DD-88C9A9BCC397}" srcOrd="33" destOrd="0" presId="urn:microsoft.com/office/officeart/2008/layout/HexagonCluster"/>
    <dgm:cxn modelId="{A273B45F-D519-5D4E-98F1-4687AB6C0663}" type="presParOf" srcId="{52384292-E73F-C744-B9DD-88C9A9BCC397}" destId="{723C508E-1058-A146-8160-42B73DEFC84B}" srcOrd="0" destOrd="0" presId="urn:microsoft.com/office/officeart/2008/layout/HexagonCluster"/>
    <dgm:cxn modelId="{B068ABCE-5F4D-B04F-8B0F-AEC1FD21FAAC}" type="presParOf" srcId="{A7CDD357-4B18-BE4B-A86C-45BB34AB6F9A}" destId="{14838022-4261-F646-B9DB-57420EE05256}" srcOrd="34" destOrd="0" presId="urn:microsoft.com/office/officeart/2008/layout/HexagonCluster"/>
    <dgm:cxn modelId="{0566FABB-1649-4B48-AEE6-2739D9F60B15}" type="presParOf" srcId="{14838022-4261-F646-B9DB-57420EE05256}" destId="{12A2F8AB-EC17-4445-960A-1C35E6829BC8}" srcOrd="0" destOrd="0" presId="urn:microsoft.com/office/officeart/2008/layout/HexagonCluster"/>
    <dgm:cxn modelId="{9AEC23BA-A172-9645-AD02-5A661F5A1C73}" type="presParOf" srcId="{A7CDD357-4B18-BE4B-A86C-45BB34AB6F9A}" destId="{43506F96-6E58-3C42-8130-6C899D1C5354}" srcOrd="35" destOrd="0" presId="urn:microsoft.com/office/officeart/2008/layout/HexagonCluster"/>
    <dgm:cxn modelId="{C627D58C-64B9-EC47-9DBC-80F172871764}" type="presParOf" srcId="{43506F96-6E58-3C42-8130-6C899D1C5354}" destId="{46D0484D-DC70-2245-B324-AF0677548BD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1A920-8495-004A-81DD-39F0E599230F}">
      <dsp:nvSpPr>
        <dsp:cNvPr id="0" name=""/>
        <dsp:cNvSpPr/>
      </dsp:nvSpPr>
      <dsp:spPr>
        <a:xfrm>
          <a:off x="871" y="1585"/>
          <a:ext cx="7596891" cy="706110"/>
        </a:xfrm>
        <a:prstGeom prst="roundRect">
          <a:avLst>
            <a:gd name="adj" fmla="val 10000"/>
          </a:avLst>
        </a:prstGeom>
        <a:solidFill>
          <a:schemeClr val="tx1">
            <a:lumMod val="60000"/>
            <a:lumOff val="40000"/>
          </a:schemeClr>
        </a:solidFill>
        <a:ln w="12700" cap="flat" cmpd="sng" algn="ctr">
          <a:solidFill>
            <a:schemeClr val="bg1"/>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rgbClr val="002060"/>
              </a:solidFill>
              <a:latin typeface="Calibri" panose="020F0502020204030204" pitchFamily="34" charset="0"/>
              <a:cs typeface="Calibri" panose="020F0502020204030204" pitchFamily="34" charset="0"/>
            </a:rPr>
            <a:t>Standortwahl und -verlagerung der Bekleidungsproduktion</a:t>
          </a:r>
        </a:p>
      </dsp:txBody>
      <dsp:txXfrm>
        <a:off x="21552" y="22266"/>
        <a:ext cx="7555529" cy="664748"/>
      </dsp:txXfrm>
    </dsp:sp>
    <dsp:sp modelId="{43243C26-E219-F349-BF73-11B7DD0CC78F}">
      <dsp:nvSpPr>
        <dsp:cNvPr id="0" name=""/>
        <dsp:cNvSpPr/>
      </dsp:nvSpPr>
      <dsp:spPr>
        <a:xfrm>
          <a:off x="871" y="834231"/>
          <a:ext cx="4962524" cy="706110"/>
        </a:xfrm>
        <a:prstGeom prst="roundRect">
          <a:avLst>
            <a:gd name="adj" fmla="val 10000"/>
          </a:avLst>
        </a:prstGeom>
        <a:solidFill>
          <a:schemeClr val="tx1">
            <a:lumMod val="40000"/>
            <a:lumOff val="60000"/>
          </a:schemeClr>
        </a:solidFill>
        <a:ln w="6350" cap="flat" cmpd="sng" algn="ctr">
          <a:solidFill>
            <a:schemeClr val="bg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Kennenlernen neuer Standorte</a:t>
          </a:r>
        </a:p>
      </dsp:txBody>
      <dsp:txXfrm>
        <a:off x="21552" y="854912"/>
        <a:ext cx="4921162" cy="664748"/>
      </dsp:txXfrm>
    </dsp:sp>
    <dsp:sp modelId="{84A79F16-6685-BC40-8266-7F36C51301FD}">
      <dsp:nvSpPr>
        <dsp:cNvPr id="0" name=""/>
        <dsp:cNvSpPr/>
      </dsp:nvSpPr>
      <dsp:spPr>
        <a:xfrm>
          <a:off x="871" y="1666876"/>
          <a:ext cx="2430227" cy="706110"/>
        </a:xfrm>
        <a:prstGeom prst="roundRect">
          <a:avLst>
            <a:gd name="adj" fmla="val 10000"/>
          </a:avLst>
        </a:prstGeom>
        <a:solidFill>
          <a:schemeClr val="tx1">
            <a:lumMod val="20000"/>
            <a:lumOff val="80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Äthiopien</a:t>
          </a:r>
          <a:endParaRPr lang="de-DE" sz="2000" kern="1200" dirty="0">
            <a:latin typeface="Calibri" panose="020F0502020204030204" pitchFamily="34" charset="0"/>
            <a:cs typeface="Calibri" panose="020F0502020204030204" pitchFamily="34" charset="0"/>
          </a:endParaRPr>
        </a:p>
      </dsp:txBody>
      <dsp:txXfrm>
        <a:off x="21552" y="1687557"/>
        <a:ext cx="2388865" cy="664748"/>
      </dsp:txXfrm>
    </dsp:sp>
    <dsp:sp modelId="{1827888D-8A7B-5B47-9D89-068E7B55E683}">
      <dsp:nvSpPr>
        <dsp:cNvPr id="0" name=""/>
        <dsp:cNvSpPr/>
      </dsp:nvSpPr>
      <dsp:spPr>
        <a:xfrm>
          <a:off x="2533168" y="1666876"/>
          <a:ext cx="2430227" cy="706110"/>
        </a:xfrm>
        <a:prstGeom prst="roundRect">
          <a:avLst>
            <a:gd name="adj" fmla="val 10000"/>
          </a:avLst>
        </a:prstGeom>
        <a:solidFill>
          <a:schemeClr val="tx1">
            <a:lumMod val="20000"/>
            <a:lumOff val="80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Myanmar</a:t>
          </a:r>
          <a:endParaRPr lang="de-DE" sz="2000" kern="1200" dirty="0">
            <a:latin typeface="Calibri" panose="020F0502020204030204" pitchFamily="34" charset="0"/>
            <a:cs typeface="Calibri" panose="020F0502020204030204" pitchFamily="34" charset="0"/>
          </a:endParaRPr>
        </a:p>
      </dsp:txBody>
      <dsp:txXfrm>
        <a:off x="2553849" y="1687557"/>
        <a:ext cx="2388865" cy="664748"/>
      </dsp:txXfrm>
    </dsp:sp>
    <dsp:sp modelId="{3F0C5BF2-DE1C-E44E-9BD4-2912B163F94C}">
      <dsp:nvSpPr>
        <dsp:cNvPr id="0" name=""/>
        <dsp:cNvSpPr/>
      </dsp:nvSpPr>
      <dsp:spPr>
        <a:xfrm>
          <a:off x="5167535" y="834231"/>
          <a:ext cx="2430227" cy="706110"/>
        </a:xfrm>
        <a:prstGeom prst="roundRect">
          <a:avLst>
            <a:gd name="adj" fmla="val 10000"/>
          </a:avLst>
        </a:prstGeom>
        <a:solidFill>
          <a:schemeClr val="tx1">
            <a:lumMod val="40000"/>
            <a:lumOff val="60000"/>
          </a:schemeClr>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Vergleich mit „altem“ Standort</a:t>
          </a:r>
        </a:p>
      </dsp:txBody>
      <dsp:txXfrm>
        <a:off x="5188216" y="854912"/>
        <a:ext cx="2388865" cy="664748"/>
      </dsp:txXfrm>
    </dsp:sp>
    <dsp:sp modelId="{3B601729-7C98-AF48-BE78-A7EB016097BC}">
      <dsp:nvSpPr>
        <dsp:cNvPr id="0" name=""/>
        <dsp:cNvSpPr/>
      </dsp:nvSpPr>
      <dsp:spPr>
        <a:xfrm>
          <a:off x="5167535" y="1666876"/>
          <a:ext cx="2430227" cy="706110"/>
        </a:xfrm>
        <a:prstGeom prst="roundRect">
          <a:avLst>
            <a:gd name="adj" fmla="val 10000"/>
          </a:avLst>
        </a:prstGeom>
        <a:solidFill>
          <a:schemeClr val="tx1">
            <a:lumMod val="20000"/>
            <a:lumOff val="80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Bangladesch</a:t>
          </a:r>
          <a:endParaRPr lang="de-DE" sz="2000" kern="1200" dirty="0">
            <a:latin typeface="Calibri" panose="020F0502020204030204" pitchFamily="34" charset="0"/>
            <a:cs typeface="Calibri" panose="020F0502020204030204" pitchFamily="34" charset="0"/>
          </a:endParaRPr>
        </a:p>
      </dsp:txBody>
      <dsp:txXfrm>
        <a:off x="5188216" y="1687557"/>
        <a:ext cx="2388865" cy="664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1A920-8495-004A-81DD-39F0E599230F}">
      <dsp:nvSpPr>
        <dsp:cNvPr id="0" name=""/>
        <dsp:cNvSpPr/>
      </dsp:nvSpPr>
      <dsp:spPr>
        <a:xfrm>
          <a:off x="414" y="58"/>
          <a:ext cx="7572634" cy="707270"/>
        </a:xfrm>
        <a:prstGeom prst="roundRect">
          <a:avLst>
            <a:gd name="adj" fmla="val 10000"/>
          </a:avLst>
        </a:prstGeom>
        <a:solidFill>
          <a:schemeClr val="tx1">
            <a:lumMod val="60000"/>
            <a:lumOff val="40000"/>
          </a:schemeClr>
        </a:solidFill>
        <a:ln w="12700" cap="flat" cmpd="sng" algn="ctr">
          <a:no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rgbClr val="002060"/>
              </a:solidFill>
              <a:latin typeface="Calibri" panose="020F0502020204030204" pitchFamily="34" charset="0"/>
              <a:cs typeface="Calibri" panose="020F0502020204030204" pitchFamily="34" charset="0"/>
            </a:rPr>
            <a:t>Gemeinsamer Aspekt: geschlechtsspezifische Gewalt</a:t>
          </a:r>
        </a:p>
      </dsp:txBody>
      <dsp:txXfrm>
        <a:off x="21129" y="20773"/>
        <a:ext cx="7531204" cy="665840"/>
      </dsp:txXfrm>
    </dsp:sp>
    <dsp:sp modelId="{43243C26-E219-F349-BF73-11B7DD0CC78F}">
      <dsp:nvSpPr>
        <dsp:cNvPr id="0" name=""/>
        <dsp:cNvSpPr/>
      </dsp:nvSpPr>
      <dsp:spPr>
        <a:xfrm>
          <a:off x="414" y="833651"/>
          <a:ext cx="7572634" cy="707270"/>
        </a:xfrm>
        <a:prstGeom prst="roundRect">
          <a:avLst>
            <a:gd name="adj" fmla="val 10000"/>
          </a:avLst>
        </a:prstGeom>
        <a:solidFill>
          <a:schemeClr val="tx1">
            <a:lumMod val="40000"/>
            <a:lumOff val="60000"/>
          </a:schemeClr>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Unterschiedliche Lösungsansätze</a:t>
          </a:r>
        </a:p>
      </dsp:txBody>
      <dsp:txXfrm>
        <a:off x="21129" y="854366"/>
        <a:ext cx="7531204" cy="665840"/>
      </dsp:txXfrm>
    </dsp:sp>
    <dsp:sp modelId="{84A79F16-6685-BC40-8266-7F36C51301FD}">
      <dsp:nvSpPr>
        <dsp:cNvPr id="0" name=""/>
        <dsp:cNvSpPr/>
      </dsp:nvSpPr>
      <dsp:spPr>
        <a:xfrm>
          <a:off x="414" y="1667245"/>
          <a:ext cx="2455458" cy="707270"/>
        </a:xfrm>
        <a:prstGeom prst="roundRect">
          <a:avLst>
            <a:gd name="adj" fmla="val 10000"/>
          </a:avLst>
        </a:prstGeom>
        <a:solidFill>
          <a:schemeClr val="tx1">
            <a:lumMod val="20000"/>
            <a:lumOff val="80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Calibri" panose="020F0502020204030204" pitchFamily="34" charset="0"/>
              <a:cs typeface="Calibri" panose="020F0502020204030204" pitchFamily="34" charset="0"/>
            </a:rPr>
            <a:t>ILO-Konvention</a:t>
          </a:r>
        </a:p>
      </dsp:txBody>
      <dsp:txXfrm>
        <a:off x="21129" y="1687960"/>
        <a:ext cx="2414028" cy="665840"/>
      </dsp:txXfrm>
    </dsp:sp>
    <dsp:sp modelId="{1827888D-8A7B-5B47-9D89-068E7B55E683}">
      <dsp:nvSpPr>
        <dsp:cNvPr id="0" name=""/>
        <dsp:cNvSpPr/>
      </dsp:nvSpPr>
      <dsp:spPr>
        <a:xfrm>
          <a:off x="2559002" y="1667245"/>
          <a:ext cx="2455458" cy="707270"/>
        </a:xfrm>
        <a:prstGeom prst="roundRect">
          <a:avLst>
            <a:gd name="adj" fmla="val 10000"/>
          </a:avLst>
        </a:prstGeom>
        <a:solidFill>
          <a:schemeClr val="tx1">
            <a:lumMod val="20000"/>
            <a:lumOff val="80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Maßnahmen der Fair </a:t>
          </a:r>
          <a:r>
            <a:rPr lang="de-DE" sz="2000" kern="1200" dirty="0" err="1">
              <a:latin typeface="Calibri" panose="020F0502020204030204" pitchFamily="34" charset="0"/>
              <a:cs typeface="Calibri" panose="020F0502020204030204" pitchFamily="34" charset="0"/>
            </a:rPr>
            <a:t>Wear</a:t>
          </a:r>
          <a:r>
            <a:rPr lang="de-DE" sz="2000" kern="1200" dirty="0">
              <a:latin typeface="Calibri" panose="020F0502020204030204" pitchFamily="34" charset="0"/>
              <a:cs typeface="Calibri" panose="020F0502020204030204" pitchFamily="34" charset="0"/>
            </a:rPr>
            <a:t> </a:t>
          </a:r>
          <a:r>
            <a:rPr lang="de-DE" sz="2000" kern="1200" dirty="0" err="1">
              <a:latin typeface="Calibri" panose="020F0502020204030204" pitchFamily="34" charset="0"/>
              <a:cs typeface="Calibri" panose="020F0502020204030204" pitchFamily="34" charset="0"/>
            </a:rPr>
            <a:t>Foundation</a:t>
          </a:r>
          <a:endParaRPr lang="de-DE" sz="2000" kern="1200" dirty="0">
            <a:latin typeface="Calibri" panose="020F0502020204030204" pitchFamily="34" charset="0"/>
            <a:cs typeface="Calibri" panose="020F0502020204030204" pitchFamily="34" charset="0"/>
          </a:endParaRPr>
        </a:p>
      </dsp:txBody>
      <dsp:txXfrm>
        <a:off x="2579717" y="1687960"/>
        <a:ext cx="2414028" cy="665840"/>
      </dsp:txXfrm>
    </dsp:sp>
    <dsp:sp modelId="{04F5954A-70E7-7244-8DD7-DF8ECDD23EBF}">
      <dsp:nvSpPr>
        <dsp:cNvPr id="0" name=""/>
        <dsp:cNvSpPr/>
      </dsp:nvSpPr>
      <dsp:spPr>
        <a:xfrm>
          <a:off x="5117590" y="1667245"/>
          <a:ext cx="2455458" cy="707270"/>
        </a:xfrm>
        <a:prstGeom prst="roundRect">
          <a:avLst>
            <a:gd name="adj" fmla="val 10000"/>
          </a:avLst>
        </a:prstGeom>
        <a:solidFill>
          <a:schemeClr val="tx1">
            <a:lumMod val="20000"/>
            <a:lumOff val="80000"/>
          </a:schemeClr>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Gesetzliche Maß-nahmen in Indien</a:t>
          </a:r>
        </a:p>
      </dsp:txBody>
      <dsp:txXfrm>
        <a:off x="5138305" y="1687960"/>
        <a:ext cx="2414028" cy="66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A582B-19AB-8F4D-9AA8-713608F806D5}">
      <dsp:nvSpPr>
        <dsp:cNvPr id="0" name=""/>
        <dsp:cNvSpPr/>
      </dsp:nvSpPr>
      <dsp:spPr>
        <a:xfrm>
          <a:off x="1301422" y="1918001"/>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Korruption</a:t>
          </a:r>
        </a:p>
      </dsp:txBody>
      <dsp:txXfrm>
        <a:off x="1509676" y="2096759"/>
        <a:ext cx="928243" cy="796776"/>
      </dsp:txXfrm>
    </dsp:sp>
    <dsp:sp modelId="{915CD47A-6447-E148-B1F8-5BA791B33D26}">
      <dsp:nvSpPr>
        <dsp:cNvPr id="0" name=""/>
        <dsp:cNvSpPr/>
      </dsp:nvSpPr>
      <dsp:spPr>
        <a:xfrm>
          <a:off x="1333736" y="2434269"/>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1258F42-5D43-5848-81FF-06496D51D104}">
      <dsp:nvSpPr>
        <dsp:cNvPr id="0" name=""/>
        <dsp:cNvSpPr/>
      </dsp:nvSpPr>
      <dsp:spPr>
        <a:xfrm>
          <a:off x="144753" y="1279977"/>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C8B4DA-07F8-6A44-A4AE-0062AC5DECAA}">
      <dsp:nvSpPr>
        <dsp:cNvPr id="0" name=""/>
        <dsp:cNvSpPr/>
      </dsp:nvSpPr>
      <dsp:spPr>
        <a:xfrm>
          <a:off x="1065282" y="2281091"/>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DFFB2FB-42F1-C347-BA37-7BC8F394EAA1}">
      <dsp:nvSpPr>
        <dsp:cNvPr id="0" name=""/>
        <dsp:cNvSpPr/>
      </dsp:nvSpPr>
      <dsp:spPr>
        <a:xfrm>
          <a:off x="2458919" y="1276485"/>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Tradition</a:t>
          </a:r>
        </a:p>
      </dsp:txBody>
      <dsp:txXfrm>
        <a:off x="2667173" y="1455243"/>
        <a:ext cx="928243" cy="796776"/>
      </dsp:txXfrm>
    </dsp:sp>
    <dsp:sp modelId="{7EEA6441-6997-E044-A5A9-1C995BB57C47}">
      <dsp:nvSpPr>
        <dsp:cNvPr id="0" name=""/>
        <dsp:cNvSpPr/>
      </dsp:nvSpPr>
      <dsp:spPr>
        <a:xfrm>
          <a:off x="3384420" y="2274981"/>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9920EEE-D4DF-AB48-93DF-535BA136B1DA}">
      <dsp:nvSpPr>
        <dsp:cNvPr id="0" name=""/>
        <dsp:cNvSpPr/>
      </dsp:nvSpPr>
      <dsp:spPr>
        <a:xfrm>
          <a:off x="3615588" y="1915819"/>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C175FD-028A-6C43-9C44-8EACAEAD6C95}">
      <dsp:nvSpPr>
        <dsp:cNvPr id="0" name=""/>
        <dsp:cNvSpPr/>
      </dsp:nvSpPr>
      <dsp:spPr>
        <a:xfrm>
          <a:off x="3647902" y="2429468"/>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C24B28-BE9C-A64B-AF09-DF66EC575196}">
      <dsp:nvSpPr>
        <dsp:cNvPr id="0" name=""/>
        <dsp:cNvSpPr/>
      </dsp:nvSpPr>
      <dsp:spPr>
        <a:xfrm>
          <a:off x="1301422" y="641952"/>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Abhängig-</a:t>
          </a:r>
          <a:r>
            <a:rPr lang="de-DE" sz="1600" kern="1200" dirty="0" err="1">
              <a:latin typeface="Calibri" panose="020F0502020204030204" pitchFamily="34" charset="0"/>
              <a:cs typeface="Calibri" panose="020F0502020204030204" pitchFamily="34" charset="0"/>
            </a:rPr>
            <a:t>keit</a:t>
          </a:r>
          <a:r>
            <a:rPr lang="de-DE" sz="1600" kern="1200" dirty="0">
              <a:latin typeface="Calibri" panose="020F0502020204030204" pitchFamily="34" charset="0"/>
              <a:cs typeface="Calibri" panose="020F0502020204030204" pitchFamily="34" charset="0"/>
            </a:rPr>
            <a:t> von der Industrie</a:t>
          </a:r>
        </a:p>
      </dsp:txBody>
      <dsp:txXfrm>
        <a:off x="1509676" y="820710"/>
        <a:ext cx="928243" cy="796776"/>
      </dsp:txXfrm>
    </dsp:sp>
    <dsp:sp modelId="{B2DC1E18-8676-1E45-8A96-9EBEE60DD271}">
      <dsp:nvSpPr>
        <dsp:cNvPr id="0" name=""/>
        <dsp:cNvSpPr/>
      </dsp:nvSpPr>
      <dsp:spPr>
        <a:xfrm>
          <a:off x="2216980" y="657662"/>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B101D3-D7E6-1146-9792-698161A90905}">
      <dsp:nvSpPr>
        <dsp:cNvPr id="0" name=""/>
        <dsp:cNvSpPr/>
      </dsp:nvSpPr>
      <dsp:spPr>
        <a:xfrm>
          <a:off x="2458919" y="0"/>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185723-ED90-5B45-8C73-A79315A12D3F}">
      <dsp:nvSpPr>
        <dsp:cNvPr id="0" name=""/>
        <dsp:cNvSpPr/>
      </dsp:nvSpPr>
      <dsp:spPr>
        <a:xfrm>
          <a:off x="2497033" y="511467"/>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65C6AC7-627E-8443-AA87-3B6CFA2D6AC8}">
      <dsp:nvSpPr>
        <dsp:cNvPr id="0" name=""/>
        <dsp:cNvSpPr/>
      </dsp:nvSpPr>
      <dsp:spPr>
        <a:xfrm>
          <a:off x="3615588" y="687467"/>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politischer Einfluss der Produzent*innen</a:t>
          </a:r>
        </a:p>
      </dsp:txBody>
      <dsp:txXfrm>
        <a:off x="3823842" y="866225"/>
        <a:ext cx="928243" cy="796776"/>
      </dsp:txXfrm>
    </dsp:sp>
    <dsp:sp modelId="{E5E6136B-74F4-2B40-94FA-195C84CAEDDA}">
      <dsp:nvSpPr>
        <dsp:cNvPr id="0" name=""/>
        <dsp:cNvSpPr/>
      </dsp:nvSpPr>
      <dsp:spPr>
        <a:xfrm>
          <a:off x="4778885" y="1150801"/>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525547-8495-094D-8687-8B9CF9C99702}">
      <dsp:nvSpPr>
        <dsp:cNvPr id="0" name=""/>
        <dsp:cNvSpPr/>
      </dsp:nvSpPr>
      <dsp:spPr>
        <a:xfrm>
          <a:off x="4772257" y="1288268"/>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3AD014B-8645-C341-9741-C0E8C406C128}">
      <dsp:nvSpPr>
        <dsp:cNvPr id="0" name=""/>
        <dsp:cNvSpPr/>
      </dsp:nvSpPr>
      <dsp:spPr>
        <a:xfrm>
          <a:off x="5034081" y="1309216"/>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7BF1CC-795B-7648-BB83-0B368627FF3C}">
      <dsp:nvSpPr>
        <dsp:cNvPr id="0" name=""/>
        <dsp:cNvSpPr/>
      </dsp:nvSpPr>
      <dsp:spPr>
        <a:xfrm>
          <a:off x="4772257" y="12219"/>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zu wenig (</a:t>
          </a:r>
          <a:r>
            <a:rPr lang="de-DE" sz="1600" kern="1200" dirty="0" err="1">
              <a:latin typeface="Calibri" panose="020F0502020204030204" pitchFamily="34" charset="0"/>
              <a:cs typeface="Calibri" panose="020F0502020204030204" pitchFamily="34" charset="0"/>
            </a:rPr>
            <a:t>unabhäng-ige</a:t>
          </a:r>
          <a:r>
            <a:rPr lang="de-DE" sz="1600" kern="1200" dirty="0">
              <a:latin typeface="Calibri" panose="020F0502020204030204" pitchFamily="34" charset="0"/>
              <a:cs typeface="Calibri" panose="020F0502020204030204" pitchFamily="34" charset="0"/>
            </a:rPr>
            <a:t>) Kontrollen</a:t>
          </a:r>
        </a:p>
      </dsp:txBody>
      <dsp:txXfrm>
        <a:off x="4980511" y="190977"/>
        <a:ext cx="928243" cy="796776"/>
      </dsp:txXfrm>
    </dsp:sp>
    <dsp:sp modelId="{39F39789-F136-2741-BE77-307FD434CC9F}">
      <dsp:nvSpPr>
        <dsp:cNvPr id="0" name=""/>
        <dsp:cNvSpPr/>
      </dsp:nvSpPr>
      <dsp:spPr>
        <a:xfrm>
          <a:off x="5935554" y="529796"/>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3A6656-4AA5-5B40-A0A4-6C024F0F8DD0}">
      <dsp:nvSpPr>
        <dsp:cNvPr id="0" name=""/>
        <dsp:cNvSpPr/>
      </dsp:nvSpPr>
      <dsp:spPr>
        <a:xfrm>
          <a:off x="5929754" y="656353"/>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3F3D5D-B73F-1B41-B029-B12A3A80D6E7}">
      <dsp:nvSpPr>
        <dsp:cNvPr id="0" name=""/>
        <dsp:cNvSpPr/>
      </dsp:nvSpPr>
      <dsp:spPr>
        <a:xfrm>
          <a:off x="6197379" y="682101"/>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40D8D7-190D-BE45-98B1-724528A66FF4}">
      <dsp:nvSpPr>
        <dsp:cNvPr id="0" name=""/>
        <dsp:cNvSpPr/>
      </dsp:nvSpPr>
      <dsp:spPr>
        <a:xfrm>
          <a:off x="5929754" y="1930657"/>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schwache Gewerk-</a:t>
          </a:r>
          <a:r>
            <a:rPr lang="de-DE" sz="1600" kern="1200" dirty="0" err="1">
              <a:latin typeface="Calibri" panose="020F0502020204030204" pitchFamily="34" charset="0"/>
              <a:cs typeface="Calibri" panose="020F0502020204030204" pitchFamily="34" charset="0"/>
            </a:rPr>
            <a:t>schaften</a:t>
          </a:r>
          <a:endParaRPr lang="de-DE" sz="1600" kern="1200" dirty="0">
            <a:latin typeface="Calibri" panose="020F0502020204030204" pitchFamily="34" charset="0"/>
            <a:cs typeface="Calibri" panose="020F0502020204030204" pitchFamily="34" charset="0"/>
          </a:endParaRPr>
        </a:p>
      </dsp:txBody>
      <dsp:txXfrm>
        <a:off x="6138008" y="2109415"/>
        <a:ext cx="928243" cy="796776"/>
      </dsp:txXfrm>
    </dsp:sp>
    <dsp:sp modelId="{BE863BE9-29F0-134F-AE15-D67012A0CA75}">
      <dsp:nvSpPr>
        <dsp:cNvPr id="0" name=""/>
        <dsp:cNvSpPr/>
      </dsp:nvSpPr>
      <dsp:spPr>
        <a:xfrm>
          <a:off x="6195722" y="2941808"/>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891361B-35B1-064C-B98A-AADDD7078B53}">
      <dsp:nvSpPr>
        <dsp:cNvPr id="0" name=""/>
        <dsp:cNvSpPr/>
      </dsp:nvSpPr>
      <dsp:spPr>
        <a:xfrm>
          <a:off x="4772257" y="2562572"/>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D50286E-1F37-1647-BB20-03B689F91C01}">
      <dsp:nvSpPr>
        <dsp:cNvPr id="0" name=""/>
        <dsp:cNvSpPr/>
      </dsp:nvSpPr>
      <dsp:spPr>
        <a:xfrm>
          <a:off x="5946325" y="3069239"/>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E30B8D-ED79-B740-B692-0449AFE6F776}">
      <dsp:nvSpPr>
        <dsp:cNvPr id="0" name=""/>
        <dsp:cNvSpPr/>
      </dsp:nvSpPr>
      <dsp:spPr>
        <a:xfrm>
          <a:off x="2458091" y="2555590"/>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schwache Sanktionen</a:t>
          </a:r>
        </a:p>
      </dsp:txBody>
      <dsp:txXfrm>
        <a:off x="2666345" y="2734348"/>
        <a:ext cx="928243" cy="796776"/>
      </dsp:txXfrm>
    </dsp:sp>
    <dsp:sp modelId="{510FCAEB-3CBE-F74D-8DDD-505A2A545866}">
      <dsp:nvSpPr>
        <dsp:cNvPr id="0" name=""/>
        <dsp:cNvSpPr/>
      </dsp:nvSpPr>
      <dsp:spPr>
        <a:xfrm>
          <a:off x="2496204" y="3067057"/>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FED01BF-F493-3D42-A313-4394E56205BB}">
      <dsp:nvSpPr>
        <dsp:cNvPr id="0" name=""/>
        <dsp:cNvSpPr/>
      </dsp:nvSpPr>
      <dsp:spPr>
        <a:xfrm>
          <a:off x="1300593" y="3197105"/>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EC64C8-9C1E-1643-9012-D633EE098371}">
      <dsp:nvSpPr>
        <dsp:cNvPr id="0" name=""/>
        <dsp:cNvSpPr/>
      </dsp:nvSpPr>
      <dsp:spPr>
        <a:xfrm>
          <a:off x="2216151" y="3213252"/>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D0423AD-B4A1-2247-AD6B-00F4C194463F}">
      <dsp:nvSpPr>
        <dsp:cNvPr id="0" name=""/>
        <dsp:cNvSpPr/>
      </dsp:nvSpPr>
      <dsp:spPr>
        <a:xfrm>
          <a:off x="7080623" y="2577410"/>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Einkaufs-praxis der </a:t>
          </a:r>
          <a:r>
            <a:rPr lang="de-DE" sz="1600" kern="1200" dirty="0" err="1">
              <a:latin typeface="Calibri" panose="020F0502020204030204" pitchFamily="34" charset="0"/>
              <a:cs typeface="Calibri" panose="020F0502020204030204" pitchFamily="34" charset="0"/>
            </a:rPr>
            <a:t>Unterneh-men</a:t>
          </a:r>
          <a:endParaRPr lang="de-DE" sz="1600" kern="1200" dirty="0">
            <a:latin typeface="Calibri" panose="020F0502020204030204" pitchFamily="34" charset="0"/>
            <a:cs typeface="Calibri" panose="020F0502020204030204" pitchFamily="34" charset="0"/>
          </a:endParaRPr>
        </a:p>
      </dsp:txBody>
      <dsp:txXfrm>
        <a:off x="7288877" y="2756168"/>
        <a:ext cx="928243" cy="796776"/>
      </dsp:txXfrm>
    </dsp:sp>
    <dsp:sp modelId="{1F9B4566-5BAD-C340-B540-FC1C654E28EB}">
      <dsp:nvSpPr>
        <dsp:cNvPr id="0" name=""/>
        <dsp:cNvSpPr/>
      </dsp:nvSpPr>
      <dsp:spPr>
        <a:xfrm>
          <a:off x="7347419" y="3588561"/>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B09FCD3-6487-3C4C-9F30-F1F577B497BE}">
      <dsp:nvSpPr>
        <dsp:cNvPr id="0" name=""/>
        <dsp:cNvSpPr/>
      </dsp:nvSpPr>
      <dsp:spPr>
        <a:xfrm>
          <a:off x="5923954" y="3209761"/>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A4B71D-DB3A-F54F-8B57-FC4BA1B5EC59}">
      <dsp:nvSpPr>
        <dsp:cNvPr id="0" name=""/>
        <dsp:cNvSpPr/>
      </dsp:nvSpPr>
      <dsp:spPr>
        <a:xfrm>
          <a:off x="7098023" y="3716428"/>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04E39F-EB59-204E-B846-1CF1B6CD72A6}">
      <dsp:nvSpPr>
        <dsp:cNvPr id="0" name=""/>
        <dsp:cNvSpPr/>
      </dsp:nvSpPr>
      <dsp:spPr>
        <a:xfrm>
          <a:off x="7085594" y="24875"/>
          <a:ext cx="1344751" cy="115429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kaum Alternativ-en für Arbeiter *innen</a:t>
          </a:r>
        </a:p>
      </dsp:txBody>
      <dsp:txXfrm>
        <a:off x="7293848" y="203633"/>
        <a:ext cx="928243" cy="796776"/>
      </dsp:txXfrm>
    </dsp:sp>
    <dsp:sp modelId="{723C508E-1058-A146-8160-42B73DEFC84B}">
      <dsp:nvSpPr>
        <dsp:cNvPr id="0" name=""/>
        <dsp:cNvSpPr/>
      </dsp:nvSpPr>
      <dsp:spPr>
        <a:xfrm>
          <a:off x="8016066" y="1039954"/>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2A2F8AB-EC17-4445-960A-1C35E6829BC8}">
      <dsp:nvSpPr>
        <dsp:cNvPr id="0" name=""/>
        <dsp:cNvSpPr/>
      </dsp:nvSpPr>
      <dsp:spPr>
        <a:xfrm>
          <a:off x="7085594" y="1299178"/>
          <a:ext cx="1344751" cy="1154292"/>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6D0484D-DC70-2245-B324-AF0677548BD2}">
      <dsp:nvSpPr>
        <dsp:cNvPr id="0" name=""/>
        <dsp:cNvSpPr/>
      </dsp:nvSpPr>
      <dsp:spPr>
        <a:xfrm>
          <a:off x="8016066" y="1306161"/>
          <a:ext cx="156597" cy="13528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63E85CA1-A89E-0A46-BC07-3B584923CED1}" type="datetimeFigureOut">
              <a:rPr lang="de-DE" smtClean="0"/>
              <a:t>03.09.2020</a:t>
            </a:fld>
            <a:endParaRPr lang="de-DE"/>
          </a:p>
        </p:txBody>
      </p:sp>
      <p:sp>
        <p:nvSpPr>
          <p:cNvPr id="4" name="Fußzeilenplatzhalt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F3939C43-68A9-444B-BAFF-31AC668790DC}" type="slidenum">
              <a:rPr lang="de-DE" smtClean="0"/>
              <a:t>‹Nr.›</a:t>
            </a:fld>
            <a:endParaRPr lang="de-DE"/>
          </a:p>
        </p:txBody>
      </p:sp>
    </p:spTree>
    <p:extLst>
      <p:ext uri="{BB962C8B-B14F-4D97-AF65-F5344CB8AC3E}">
        <p14:creationId xmlns:p14="http://schemas.microsoft.com/office/powerpoint/2010/main" val="2608901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254ACAF4-F135-A54D-BF15-269D2E20142F}" type="datetimeFigureOut">
              <a:rPr lang="de-DE" smtClean="0"/>
              <a:t>03.09.2020</a:t>
            </a:fld>
            <a:endParaRPr lang="de-DE"/>
          </a:p>
        </p:txBody>
      </p:sp>
      <p:sp>
        <p:nvSpPr>
          <p:cNvPr id="4" name="Folienbildplatzhalt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24147FEB-6C41-7940-957D-20A07B63909C}" type="slidenum">
              <a:rPr lang="de-DE" smtClean="0"/>
              <a:t>‹Nr.›</a:t>
            </a:fld>
            <a:endParaRPr lang="de-DE"/>
          </a:p>
        </p:txBody>
      </p:sp>
    </p:spTree>
    <p:extLst>
      <p:ext uri="{BB962C8B-B14F-4D97-AF65-F5344CB8AC3E}">
        <p14:creationId xmlns:p14="http://schemas.microsoft.com/office/powerpoint/2010/main" val="10243264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ia.floorwage.org/wha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tagesschau.de/ausland/bangladesch-loehne-101.html" TargetMode="External"/><Relationship Id="rId5" Type="http://schemas.openxmlformats.org/officeDocument/2006/relationships/hyperlink" Target="https://fashionunited.ch/nachrichten/business/bangladesch-mindestlohn-fuer-bekleidungsarbeiter-wird-auf-95-us-dollar-erhoeht/2018091715842" TargetMode="External"/><Relationship Id="rId4" Type="http://schemas.openxmlformats.org/officeDocument/2006/relationships/hyperlink" Target="https://asia.floorwage.org/asia-floor-wage-in-local-currenc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ntidiskriminierungsstelle.d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bmfsfj.de/blob/jump/140386/sexuelle-belaestigung-im-job-data.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de.wikipedia.org/wiki/Alyssa_Milano" TargetMode="External"/><Relationship Id="rId3" Type="http://schemas.openxmlformats.org/officeDocument/2006/relationships/hyperlink" Target="https://de.wikipedia.org/wiki/Hashtag" TargetMode="External"/><Relationship Id="rId7" Type="http://schemas.openxmlformats.org/officeDocument/2006/relationships/hyperlink" Target="https://de.wikipedia.org/wiki/Schauspieler"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de.wikipedia.org/w/index.php?title=Tarana_Burke&amp;action=edit&amp;redlink=1" TargetMode="External"/><Relationship Id="rId5" Type="http://schemas.openxmlformats.org/officeDocument/2006/relationships/hyperlink" Target="https://de.wikipedia.org/wiki/Soziales_Netzwerk_(Internet)" TargetMode="External"/><Relationship Id="rId10" Type="http://schemas.openxmlformats.org/officeDocument/2006/relationships/hyperlink" Target="https://de.wikipedia.org/wiki/Sexuelle_Bel%C3%A4stigung" TargetMode="External"/><Relationship Id="rId4" Type="http://schemas.openxmlformats.org/officeDocument/2006/relationships/hyperlink" Target="https://de.wikipedia.org/wiki/Weinstein-Skandal" TargetMode="External"/><Relationship Id="rId9" Type="http://schemas.openxmlformats.org/officeDocument/2006/relationships/hyperlink" Target="https://de.wikipedia.org/wiki/Twitter#Tweet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8231CEC5-8496-48A7-9C3D-6D9496855434}"/>
              </a:ext>
            </a:extLst>
          </p:cNvPr>
          <p:cNvSpPr>
            <a:spLocks noGrp="1" noChangeArrowheads="1"/>
          </p:cNvSpPr>
          <p:nvPr>
            <p:ph type="sldNum" sz="quarter"/>
          </p:nvPr>
        </p:nvSpPr>
        <p:spPr>
          <a:noFill/>
        </p:spPr>
        <p:txBody>
          <a:bodyPr/>
          <a:lstStyle>
            <a:lvl1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 pos="3407432" algn="l"/>
              </a:tabLst>
              <a:defRPr>
                <a:solidFill>
                  <a:schemeClr val="tx1"/>
                </a:solidFill>
                <a:latin typeface="Arial" panose="020B0604020202020204" pitchFamily="34" charset="0"/>
                <a:ea typeface="ヒラギノ角ゴ Pro W3" pitchFamily="6" charset="-128"/>
              </a:defRPr>
            </a:lvl9pPr>
          </a:lstStyle>
          <a:p>
            <a:fld id="{3D5E85FB-5402-40D4-9747-BE6FFC185AB4}" type="slidenum">
              <a:rPr lang="de-DE" altLang="de-DE" smtClean="0">
                <a:solidFill>
                  <a:srgbClr val="000000"/>
                </a:solidFill>
                <a:latin typeface="Times New Roman" panose="02020603050405020304" pitchFamily="18" charset="0"/>
                <a:ea typeface="MS PGothic" panose="020B0600070205080204" pitchFamily="34" charset="-128"/>
              </a:rPr>
              <a:pPr/>
              <a:t>1</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9219" name="Rectangle 1">
            <a:extLst>
              <a:ext uri="{FF2B5EF4-FFF2-40B4-BE49-F238E27FC236}">
                <a16:creationId xmlns:a16="http://schemas.microsoft.com/office/drawing/2014/main" id="{015B4139-F2CA-4898-904B-79AF95E529A8}"/>
              </a:ext>
            </a:extLst>
          </p:cNvPr>
          <p:cNvSpPr>
            <a:spLocks noGrp="1" noRot="1" noChangeAspect="1" noChangeArrowheads="1" noTextEdit="1"/>
          </p:cNvSpPr>
          <p:nvPr>
            <p:ph type="sldImg"/>
          </p:nvPr>
        </p:nvSpPr>
        <p:spPr>
          <a:xfrm>
            <a:off x="923925" y="909638"/>
            <a:ext cx="5981700" cy="4486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2FE18878-EEA8-4AFE-BA15-9A92CC69D668}"/>
              </a:ext>
            </a:extLst>
          </p:cNvPr>
          <p:cNvSpPr>
            <a:spLocks noGrp="1" noChangeArrowheads="1"/>
          </p:cNvSpPr>
          <p:nvPr>
            <p:ph type="body" idx="1"/>
          </p:nvPr>
        </p:nvSpPr>
        <p:spPr>
          <a:xfrm>
            <a:off x="782763" y="5684120"/>
            <a:ext cx="6265389" cy="5385609"/>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90752">
              <a:spcBef>
                <a:spcPct val="0"/>
              </a:spcBef>
            </a:pPr>
            <a:r>
              <a:rPr lang="de-DE" altLang="de-DE" b="1" dirty="0">
                <a:solidFill>
                  <a:schemeClr val="tx1"/>
                </a:solidFill>
              </a:rPr>
              <a:t>Anmerkungen zu den Folien stehen in den Notizfeldern</a:t>
            </a:r>
          </a:p>
          <a:p>
            <a:pPr defTabSz="990752">
              <a:spcBef>
                <a:spcPct val="0"/>
              </a:spcBef>
            </a:pPr>
            <a:r>
              <a:rPr lang="de-DE" altLang="de-DE" b="1" dirty="0">
                <a:solidFill>
                  <a:schemeClr val="tx1"/>
                </a:solidFill>
              </a:rPr>
              <a:t>kursive Anmerkungen sind zur Info für die Seminarleitung</a:t>
            </a:r>
          </a:p>
          <a:p>
            <a:pPr defTabSz="990752">
              <a:spcBef>
                <a:spcPct val="0"/>
              </a:spcBef>
            </a:pPr>
            <a:r>
              <a:rPr lang="de-DE" altLang="de-DE" b="1" dirty="0">
                <a:solidFill>
                  <a:schemeClr val="tx1"/>
                </a:solidFill>
              </a:rPr>
              <a:t>oder bei Nachfrage der bzw. mögliche Fragen an die Teilnehmenden</a:t>
            </a:r>
          </a:p>
          <a:p>
            <a:pPr defTabSz="990752">
              <a:spcBef>
                <a:spcPct val="0"/>
              </a:spcBef>
            </a:pPr>
            <a:endParaRPr lang="de-DE" altLang="de-DE" b="1" dirty="0">
              <a:solidFill>
                <a:schemeClr val="tx1"/>
              </a:solidFill>
            </a:endParaRPr>
          </a:p>
          <a:p>
            <a:pPr marL="0" marR="0" lvl="0" indent="0" algn="l" defTabSz="990752" rtl="0" eaLnBrk="1" fontAlgn="auto" latinLnBrk="0" hangingPunct="1">
              <a:lnSpc>
                <a:spcPct val="100000"/>
              </a:lnSpc>
              <a:spcBef>
                <a:spcPct val="0"/>
              </a:spcBef>
              <a:spcAft>
                <a:spcPts val="0"/>
              </a:spcAft>
              <a:buClrTx/>
              <a:buSzTx/>
              <a:buFontTx/>
              <a:buNone/>
              <a:tabLst/>
              <a:defRPr/>
            </a:pP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Triggerwarnung</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In diesem Modul wird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geschlechtsspezifische Gewalt</a:t>
            </a:r>
            <a:r>
              <a:rPr lang="de-DE" sz="1800" dirty="0">
                <a:effectLst/>
                <a:latin typeface="Calibri" panose="020F0502020204030204" pitchFamily="34" charset="0"/>
                <a:ea typeface="Calibri" panose="020F0502020204030204" pitchFamily="34" charset="0"/>
                <a:cs typeface="Times New Roman" panose="02020603050405020304" pitchFamily="18" charset="0"/>
              </a:rPr>
              <a:t> thematisiert</a:t>
            </a:r>
            <a:r>
              <a:rPr lang="de-DE" sz="1800">
                <a:effectLst/>
                <a:latin typeface="Calibri" panose="020F0502020204030204" pitchFamily="34" charset="0"/>
                <a:ea typeface="Calibri" panose="020F0502020204030204" pitchFamily="34" charset="0"/>
                <a:cs typeface="Times New Roman" panose="02020603050405020304" pitchFamily="18" charset="0"/>
              </a:rPr>
              <a:t>. Die </a:t>
            </a:r>
            <a:r>
              <a:rPr lang="de-DE" sz="1800" dirty="0">
                <a:effectLst/>
                <a:latin typeface="Calibri" panose="020F0502020204030204" pitchFamily="34" charset="0"/>
                <a:ea typeface="Calibri" panose="020F0502020204030204" pitchFamily="34" charset="0"/>
                <a:cs typeface="Times New Roman" panose="02020603050405020304" pitchFamily="18" charset="0"/>
              </a:rPr>
              <a:t>TN sollen vor Beginn des Moduls darauf aufmerksam gemacht werden, damit sie angemessen auf die Situation reagieren können. Die TN sollen selbst entscheiden, ob sie eine Pause brauchen, den Raum verlassen möchten oder ob sie einer anderen Beschäftigung nachgehen möchten.</a:t>
            </a:r>
          </a:p>
          <a:p>
            <a:pPr defTabSz="990752">
              <a:spcBef>
                <a:spcPct val="0"/>
              </a:spcBef>
            </a:pPr>
            <a:endParaRPr lang="de-DE" altLang="de-DE" b="1"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6BD37794-156A-4857-8E96-F7CB7B1FB38A}"/>
              </a:ext>
            </a:extLst>
          </p:cNvPr>
          <p:cNvSpPr txBox="1"/>
          <p:nvPr/>
        </p:nvSpPr>
        <p:spPr>
          <a:xfrm>
            <a:off x="4167059" y="10883162"/>
            <a:ext cx="3186962" cy="572143"/>
          </a:xfrm>
          <a:prstGeom prst="rect">
            <a:avLst/>
          </a:prstGeom>
          <a:noFill/>
          <a:ln>
            <a:noFill/>
          </a:ln>
        </p:spPr>
        <p:txBody>
          <a:bodyPr lIns="107267" tIns="53828" rIns="107267" bIns="53828" anchor="b"/>
          <a:lstStyle/>
          <a:p>
            <a:pPr algn="r">
              <a:defRPr/>
            </a:pPr>
            <a:fld id="{B9DAF12D-05D8-4765-8D8D-B7BE51B108DE}" type="slidenum">
              <a:rPr lang="de-DE" sz="1400" spc="-1">
                <a:solidFill>
                  <a:srgbClr val="000000"/>
                </a:solidFill>
                <a:uFill>
                  <a:solidFill>
                    <a:srgbClr val="FFFFFF"/>
                  </a:solidFill>
                </a:uFill>
                <a:latin typeface="Times New Roman"/>
                <a:ea typeface="MS PGothic"/>
              </a:rPr>
              <a:pPr algn="r">
                <a:defRPr/>
              </a:pPr>
              <a:t>10</a:t>
            </a:fld>
            <a:endParaRPr lang="de-DE" sz="15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CEA398A4-9A26-43DA-BC65-515F9978D6F6}"/>
              </a:ext>
            </a:extLst>
          </p:cNvPr>
          <p:cNvSpPr>
            <a:spLocks noGrp="1"/>
          </p:cNvSpPr>
          <p:nvPr>
            <p:ph type="body"/>
          </p:nvPr>
        </p:nvSpPr>
        <p:spPr>
          <a:xfrm>
            <a:off x="980097" y="5440692"/>
            <a:ext cx="5393826" cy="5154621"/>
          </a:xfrm>
        </p:spPr>
        <p:txBody>
          <a:bodyPr lIns="107267" tIns="53828" rIns="107267" bIns="53828"/>
          <a:lstStyle/>
          <a:p>
            <a:r>
              <a:rPr lang="de-DE" sz="4800" dirty="0"/>
              <a:t>Hier geht es erst mal um eine allgemeine Einführung zu den Ländern und ihren Unterschieden,</a:t>
            </a:r>
          </a:p>
          <a:p>
            <a:r>
              <a:rPr lang="de-DE" sz="4800" dirty="0"/>
              <a:t>noch kein spezifischer Fokus auf Situation von Arbeiter*innen bzw. Frauen.</a:t>
            </a:r>
          </a:p>
          <a:p>
            <a:r>
              <a:rPr lang="de-DE" sz="4800" dirty="0"/>
              <a:t>Gezielte Vertiefung erfolgt dann in der anschließenden Gruppenarbeit.</a:t>
            </a:r>
          </a:p>
          <a:p>
            <a:endParaRPr lang="de-DE" sz="4800" dirty="0"/>
          </a:p>
          <a:p>
            <a:r>
              <a:rPr lang="de-DE" sz="4800" dirty="0"/>
              <a:t>Alle drei Länder sind Mitglieder der ILO, der Internationalen Arbeitsorganisation, bei der Vertreter*innen</a:t>
            </a:r>
          </a:p>
          <a:p>
            <a:r>
              <a:rPr lang="de-DE" sz="4800" dirty="0"/>
              <a:t>von Arbeitnehmer*innen, Arbeitgeber*innen und Regierungen zusammenarbeiten.</a:t>
            </a:r>
          </a:p>
          <a:p>
            <a:r>
              <a:rPr lang="de-DE" sz="4800" dirty="0"/>
              <a:t>Die ILO legt u.a. Arbeits- und Sozialstandards für menschenwürdige Arbeit fest.</a:t>
            </a:r>
          </a:p>
          <a:p>
            <a:r>
              <a:rPr lang="de-DE" sz="4800" dirty="0"/>
              <a:t>Acht davon sind als sogenannte Kernarbeitsnormen besonders hervorgehoben und haben den Status</a:t>
            </a:r>
          </a:p>
          <a:p>
            <a:r>
              <a:rPr lang="de-DE" sz="4800" dirty="0"/>
              <a:t>von internationalem Recht. Sie decken folgende Themen ab:</a:t>
            </a:r>
          </a:p>
          <a:p>
            <a:pPr marL="185766" indent="-185766">
              <a:buFont typeface="Arial"/>
              <a:buChar char="•"/>
            </a:pPr>
            <a:r>
              <a:rPr lang="de-DE" sz="4800" dirty="0"/>
              <a:t>Vereinigungsfreiheit und Recht auf Kollektivverhandlungen (Übereinkommen 87 und 98)</a:t>
            </a:r>
          </a:p>
          <a:p>
            <a:pPr marL="185766" indent="-185766">
              <a:buFont typeface="Arial"/>
              <a:buChar char="•"/>
            </a:pPr>
            <a:r>
              <a:rPr lang="de-DE" sz="4800" dirty="0"/>
              <a:t>Beseitigung der Zwangsarbeit (Übereinkommen 29 und 105)</a:t>
            </a:r>
          </a:p>
          <a:p>
            <a:pPr marL="185766" indent="-185766">
              <a:buFont typeface="Arial"/>
              <a:buChar char="•"/>
            </a:pPr>
            <a:r>
              <a:rPr lang="de-DE" sz="4800" dirty="0"/>
              <a:t>Abschaffung der Kinderarbeit (Übereinkommen 138 und 182)</a:t>
            </a:r>
          </a:p>
          <a:p>
            <a:pPr marL="185766" indent="-185766">
              <a:buFont typeface="Arial"/>
              <a:buChar char="•"/>
            </a:pPr>
            <a:r>
              <a:rPr lang="de-DE" sz="4800" dirty="0"/>
              <a:t>Verbot der Diskriminierung in Beschäftigung und Beruf (Übereinkommen 100 und 111)</a:t>
            </a:r>
          </a:p>
          <a:p>
            <a:r>
              <a:rPr lang="de-DE" sz="4800" dirty="0"/>
              <a:t>Die Kernarbeitsnormen werden von den Mitgliedsländern wie alle anderen ILO-Übereinkommen einzeln ratifiziert.</a:t>
            </a:r>
          </a:p>
          <a:p>
            <a:r>
              <a:rPr lang="de-DE" sz="4800" dirty="0"/>
              <a:t>Jedoch ist jedes Land durch die Mitgliedschaft in der ILO verpflichtet, diese Kernarbeitsnormen umzusetzen.</a:t>
            </a:r>
          </a:p>
          <a:p>
            <a:r>
              <a:rPr lang="de-DE" sz="4800" dirty="0"/>
              <a:t>Alle drei im Modul betrachteten Länder (Äthiopien, Myanmar und Bangladesch)</a:t>
            </a:r>
          </a:p>
          <a:p>
            <a:r>
              <a:rPr lang="de-DE" sz="4800" dirty="0"/>
              <a:t>sind ILO-Mitglieder, also zur Einhaltung verpflichtet.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11</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11</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sz="1300" dirty="0"/>
              <a:t>Bangladesch liegt in Südasien und hat als Nachbarländer u.a. Indien, China und Myanmar.</a:t>
            </a:r>
          </a:p>
          <a:p>
            <a:r>
              <a:rPr lang="de-DE" sz="1300" dirty="0"/>
              <a:t>Bangladesch ist formal eine parlamentarische Republik. Es hat rund doppelt so viele Einwohner*innen wie Deutschland,</a:t>
            </a:r>
          </a:p>
          <a:p>
            <a:r>
              <a:rPr lang="de-DE" sz="1300" dirty="0"/>
              <a:t>ist flächenmäßig aber nur ca. so groß wie Baden-Württemberg und Bayern zusammen.</a:t>
            </a:r>
          </a:p>
          <a:p>
            <a:r>
              <a:rPr lang="de-DE" sz="1300" dirty="0"/>
              <a:t>Die Bevölkerungsdichte ist also extrem hoch. Die Bevölkerung ist ebenfalls sehr jung und</a:t>
            </a:r>
          </a:p>
          <a:p>
            <a:r>
              <a:rPr lang="de-DE" sz="1300" dirty="0"/>
              <a:t>wird in den nächsten Jahren stark steigen. Es drängen also viele Menschen auf den Arbeitsmarkt.</a:t>
            </a:r>
          </a:p>
          <a:p>
            <a:endParaRPr lang="de-DE" sz="1300" dirty="0"/>
          </a:p>
          <a:p>
            <a:r>
              <a:rPr lang="de-DE" sz="1300" dirty="0"/>
              <a:t>Quelle zu Bevölkerung: http://www.hdr.undp.org/en/countries/profiles/BGD, Zugriff 03.08.2020</a:t>
            </a:r>
          </a:p>
          <a:p>
            <a:endParaRPr lang="de-DE" sz="1300" dirty="0"/>
          </a:p>
          <a:p>
            <a:r>
              <a:rPr lang="de-DE" sz="1300" i="1" dirty="0"/>
              <a:t>Bei der ersten Erwähnung sollten die HDI-Klassifikation (Human Development Index, Index menschlicher Entwicklung)</a:t>
            </a:r>
          </a:p>
          <a:p>
            <a:r>
              <a:rPr lang="de-DE" sz="1300" i="1" dirty="0"/>
              <a:t>und die Bruttonationaleinkommenskategorisierung der Weltbank erläutert werden.</a:t>
            </a:r>
          </a:p>
          <a:p>
            <a:r>
              <a:rPr lang="de-DE" sz="1300" i="1" dirty="0"/>
              <a:t>Der HDI wird von der Entwicklungsorganisation der Vereinten Nationen berechnet.</a:t>
            </a:r>
          </a:p>
          <a:p>
            <a:r>
              <a:rPr lang="de-DE" sz="1300" i="1" dirty="0"/>
              <a:t>Einbezogen werden statistische Daten zu Lebenserwartung, Bildung und Lebensstandard.</a:t>
            </a:r>
          </a:p>
          <a:p>
            <a:r>
              <a:rPr lang="de-DE" sz="1300" i="1" dirty="0"/>
              <a:t>Der Wert hat Aussagekraft für den Durchschnitt/die Gesamtheit der Bevölkerung.</a:t>
            </a:r>
          </a:p>
          <a:p>
            <a:r>
              <a:rPr lang="de-DE" sz="1300" i="1" dirty="0"/>
              <a:t>Es gibt die Kategorien </a:t>
            </a:r>
            <a:r>
              <a:rPr lang="de-DE" sz="1300" i="1" dirty="0" err="1"/>
              <a:t>low</a:t>
            </a:r>
            <a:r>
              <a:rPr lang="de-DE" sz="1300" i="1" dirty="0"/>
              <a:t>, medium, high und </a:t>
            </a:r>
            <a:r>
              <a:rPr lang="de-DE" sz="1300" i="1" dirty="0" err="1"/>
              <a:t>very</a:t>
            </a:r>
            <a:r>
              <a:rPr lang="de-DE" sz="1300" i="1" dirty="0"/>
              <a:t> high. Deutschland liegt in der Kategorie </a:t>
            </a:r>
            <a:r>
              <a:rPr lang="de-DE" sz="1300" i="1" dirty="0" err="1"/>
              <a:t>very</a:t>
            </a:r>
            <a:r>
              <a:rPr lang="de-DE" sz="1300" i="1" dirty="0"/>
              <a:t> high.</a:t>
            </a:r>
          </a:p>
          <a:p>
            <a:r>
              <a:rPr lang="de-DE" sz="1300" i="1" dirty="0"/>
              <a:t>Die Weltbank klassifiziert Länder nach dem durchschnittlichen Bruttojahreseinkommen pro Kopf.</a:t>
            </a:r>
          </a:p>
          <a:p>
            <a:r>
              <a:rPr lang="de-DE" sz="1300" i="1" dirty="0"/>
              <a:t>Es gibt die Kategorien </a:t>
            </a:r>
            <a:r>
              <a:rPr lang="de-DE" sz="1300" i="1" dirty="0" err="1"/>
              <a:t>low</a:t>
            </a:r>
            <a:r>
              <a:rPr lang="de-DE" sz="1300" i="1" dirty="0"/>
              <a:t>, </a:t>
            </a:r>
            <a:r>
              <a:rPr lang="de-DE" sz="1300" i="1" dirty="0" err="1"/>
              <a:t>lower</a:t>
            </a:r>
            <a:r>
              <a:rPr lang="de-DE" sz="1300" i="1" dirty="0"/>
              <a:t> </a:t>
            </a:r>
            <a:r>
              <a:rPr lang="de-DE" sz="1300" i="1" dirty="0" err="1"/>
              <a:t>middle</a:t>
            </a:r>
            <a:r>
              <a:rPr lang="de-DE" sz="1300" i="1" dirty="0"/>
              <a:t>, </a:t>
            </a:r>
            <a:r>
              <a:rPr lang="de-DE" sz="1300" i="1" dirty="0" err="1"/>
              <a:t>upper</a:t>
            </a:r>
            <a:r>
              <a:rPr lang="de-DE" sz="1300" i="1" dirty="0"/>
              <a:t> </a:t>
            </a:r>
            <a:r>
              <a:rPr lang="de-DE" sz="1300" i="1" dirty="0" err="1"/>
              <a:t>middle</a:t>
            </a:r>
            <a:r>
              <a:rPr lang="de-DE" sz="1300" i="1" dirty="0"/>
              <a:t> und high. Deutschland gehört zu den high </a:t>
            </a:r>
            <a:r>
              <a:rPr lang="de-DE" sz="1300" i="1" dirty="0" err="1"/>
              <a:t>income</a:t>
            </a:r>
            <a:r>
              <a:rPr lang="de-DE" sz="1300" i="1" dirty="0"/>
              <a:t> countries.</a:t>
            </a:r>
          </a:p>
          <a:p>
            <a:endParaRPr lang="de-DE" sz="1300" dirty="0"/>
          </a:p>
          <a:p>
            <a:r>
              <a:rPr lang="de-DE" sz="1300" dirty="0"/>
              <a:t>Korruptionswahrnehmungsindex von Transparency International:</a:t>
            </a:r>
          </a:p>
          <a:p>
            <a:r>
              <a:rPr lang="de-DE" sz="1300" dirty="0"/>
              <a:t>Platz 146/180, Wert 26/100.</a:t>
            </a:r>
          </a:p>
          <a:p>
            <a:r>
              <a:rPr lang="de-DE" sz="1300" i="1" dirty="0"/>
              <a:t>Quelle: https://www.transparency.org/country/BGD, Zugriff 28.07.2020</a:t>
            </a:r>
          </a:p>
          <a:p>
            <a:endParaRPr lang="de-DE" sz="1300" i="1" dirty="0"/>
          </a:p>
          <a:p>
            <a:r>
              <a:rPr lang="de-DE" sz="1300" i="1" dirty="0"/>
              <a:t>Quellen: https://de.statista.com/statistik/daten/studie/159734/umfrage/gesamtbevoelkerung-von-bangladesch/,</a:t>
            </a:r>
          </a:p>
          <a:p>
            <a:r>
              <a:rPr lang="de-DE" sz="1300" i="1" dirty="0"/>
              <a:t>Zugriff 26.08.2019 </a:t>
            </a:r>
          </a:p>
          <a:p>
            <a:r>
              <a:rPr lang="de-DE" sz="1300" i="1" dirty="0"/>
              <a:t>https://www.worldometers.info/world-population/bangladesh-population/, Zugriff 28.07.2020 und https://femnet.de/images/downloads/publikationen/FEMNET-FactSheet-Bangladesh-2018.pdf,</a:t>
            </a:r>
          </a:p>
          <a:p>
            <a:r>
              <a:rPr lang="de-DE" sz="1300" i="1" dirty="0"/>
              <a:t>Zugriff 26.08.2019</a:t>
            </a:r>
          </a:p>
        </p:txBody>
      </p:sp>
    </p:spTree>
    <p:extLst>
      <p:ext uri="{BB962C8B-B14F-4D97-AF65-F5344CB8AC3E}">
        <p14:creationId xmlns:p14="http://schemas.microsoft.com/office/powerpoint/2010/main" val="29366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12</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12</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defRPr/>
            </a:pPr>
            <a:r>
              <a:rPr lang="de-DE" sz="1300" dirty="0"/>
              <a:t>Als weltweit zweit wichtigstes Produktionsland für Bekleidung, exportiert Bangladesch Bekleidung</a:t>
            </a:r>
          </a:p>
          <a:p>
            <a:pPr defTabSz="495376">
              <a:defRPr/>
            </a:pPr>
            <a:r>
              <a:rPr lang="de-DE" sz="1300" dirty="0"/>
              <a:t>im Wert von 25 Milliarden USD. China als wichtigstes Exportland, exportiert für ca. 175 Milliarden USD</a:t>
            </a:r>
          </a:p>
          <a:p>
            <a:pPr defTabSz="495376">
              <a:defRPr/>
            </a:pPr>
            <a:r>
              <a:rPr lang="de-DE" sz="1300" dirty="0"/>
              <a:t>(zu berücksichtigen, Land ist 60x größer, hat fast 10x so viele Einwohner*innen, höheren Entwicklungsstand,</a:t>
            </a:r>
          </a:p>
          <a:p>
            <a:pPr defTabSz="495376">
              <a:defRPr/>
            </a:pPr>
            <a:r>
              <a:rPr lang="de-DE" sz="1300" dirty="0"/>
              <a:t>sozialistisch autoritäres Regime, produziert z.T. komplexere Produkte mit höherem Warenwert pro Stück etc. –</a:t>
            </a:r>
          </a:p>
          <a:p>
            <a:pPr defTabSz="495376">
              <a:defRPr/>
            </a:pPr>
            <a:r>
              <a:rPr lang="de-DE" sz="1300" dirty="0"/>
              <a:t>daher kann man aus den Zahlen nicht einfach ableiten, dass Bangladeschs Bedeutung wesentlich geringer ist).</a:t>
            </a:r>
          </a:p>
          <a:p>
            <a:pPr defTabSz="495376">
              <a:defRPr/>
            </a:pPr>
            <a:r>
              <a:rPr lang="de-DE" sz="1300" dirty="0"/>
              <a:t>Im Ranking nach Bangladesch folgen Hong Kong, Vietnam, Indien und die Türkei mit je zwischen 15 und</a:t>
            </a:r>
          </a:p>
          <a:p>
            <a:pPr defTabSz="495376">
              <a:defRPr/>
            </a:pPr>
            <a:r>
              <a:rPr lang="de-DE" sz="1300" dirty="0"/>
              <a:t>20 Milliarden USD an Exporten.</a:t>
            </a:r>
          </a:p>
          <a:p>
            <a:pPr defTabSz="495376">
              <a:defRPr/>
            </a:pPr>
            <a:endParaRPr lang="de-DE" sz="1300" dirty="0"/>
          </a:p>
          <a:p>
            <a:pPr defTabSz="495376">
              <a:defRPr/>
            </a:pPr>
            <a:r>
              <a:rPr lang="de-DE" sz="1300" dirty="0"/>
              <a:t>Die Bekleidungsindustrie und die Exporte von Bekleidung haben für die Wirtschaft des Landes einen hohen Stellenwert.</a:t>
            </a:r>
          </a:p>
          <a:p>
            <a:pPr defTabSz="495376">
              <a:defRPr/>
            </a:pPr>
            <a:r>
              <a:rPr lang="de-DE" sz="1300" dirty="0"/>
              <a:t>Daraus ergibt sich die Bedeutung der Industrie bzw. auch eine Abhängigkeit von der Industrie.</a:t>
            </a:r>
          </a:p>
          <a:p>
            <a:pPr defTabSz="495376">
              <a:defRPr/>
            </a:pPr>
            <a:endParaRPr lang="de-DE" sz="1300" dirty="0"/>
          </a:p>
          <a:p>
            <a:pPr defTabSz="495376">
              <a:defRPr/>
            </a:pPr>
            <a:r>
              <a:rPr lang="de-DE" sz="1300" dirty="0"/>
              <a:t>Die 4.000-5.000 Fabriken (so genau weiß man es nicht – nicht alle sind registriert) befinden sich vor allem</a:t>
            </a:r>
          </a:p>
          <a:p>
            <a:pPr defTabSz="495376">
              <a:defRPr/>
            </a:pPr>
            <a:r>
              <a:rPr lang="de-DE" sz="1300" dirty="0"/>
              <a:t>im Ballungsraum der Hauptstadt Dhaka und der südlichen Hafenstadt Chittagong, jedoch auch in kleineren Städten.</a:t>
            </a:r>
          </a:p>
          <a:p>
            <a:pPr defTabSz="495376">
              <a:defRPr/>
            </a:pPr>
            <a:endParaRPr lang="de-DE" sz="1300" dirty="0"/>
          </a:p>
          <a:p>
            <a:pPr defTabSz="495376">
              <a:defRPr/>
            </a:pPr>
            <a:r>
              <a:rPr lang="de-DE" sz="1300" dirty="0"/>
              <a:t>In den Fabriken arbeiten vor allem junge Frauen, von denen die meisten für die Arbeit aus den Dörfern</a:t>
            </a:r>
          </a:p>
          <a:p>
            <a:pPr defTabSz="495376">
              <a:defRPr/>
            </a:pPr>
            <a:r>
              <a:rPr lang="de-DE" sz="1300" dirty="0"/>
              <a:t>in die Städte gekommen sind. Sie haben oft nur einen geringen Bildungsstand und sind noch nicht verheiratet.</a:t>
            </a:r>
          </a:p>
          <a:p>
            <a:pPr defTabSz="495376">
              <a:defRPr/>
            </a:pPr>
            <a:r>
              <a:rPr lang="de-DE" sz="1300" dirty="0"/>
              <a:t>In den Führungspositionen und als Vorarbeiter*innen arbeiten vor allem Männer.</a:t>
            </a:r>
          </a:p>
          <a:p>
            <a:pPr defTabSz="495376">
              <a:defRPr/>
            </a:pPr>
            <a:r>
              <a:rPr lang="de-DE" sz="1300" dirty="0"/>
              <a:t>Die Rollenverteilung innerhalb der Fabriken lässt sich auch auf die anderen beiden Länder übertragen.</a:t>
            </a:r>
          </a:p>
          <a:p>
            <a:pPr defTabSz="495376">
              <a:defRPr/>
            </a:pPr>
            <a:endParaRPr lang="de-DE" sz="1300" dirty="0"/>
          </a:p>
          <a:p>
            <a:pPr defTabSz="495376">
              <a:defRPr/>
            </a:pPr>
            <a:r>
              <a:rPr lang="de-DE" sz="1300" dirty="0"/>
              <a:t>Der Mindestlohn von 8.000 bangladeschischen Taka reicht auch in Bangladesch längst nicht zum Leben (Stand Juli 2019).</a:t>
            </a:r>
          </a:p>
          <a:p>
            <a:pPr defTabSz="495376">
              <a:defRPr/>
            </a:pPr>
            <a:r>
              <a:rPr lang="de-DE" sz="1300" dirty="0"/>
              <a:t>Es wurde berechnet, dass zwei Erwachsene und zwei Kinder in Bangladesch</a:t>
            </a:r>
          </a:p>
          <a:p>
            <a:pPr defTabSz="495376">
              <a:defRPr/>
            </a:pPr>
            <a:r>
              <a:rPr lang="de-DE" sz="1300" dirty="0"/>
              <a:t>Etwas mehr als 37.000 Taka zum Leben bräuchten (bei einem geringen menschenwürdigen Lebensstandard).</a:t>
            </a:r>
          </a:p>
          <a:p>
            <a:pPr defTabSz="495376">
              <a:defRPr/>
            </a:pPr>
            <a:endParaRPr lang="de-DE" sz="1300" dirty="0"/>
          </a:p>
          <a:p>
            <a:pPr defTabSz="495376">
              <a:defRPr/>
            </a:pPr>
            <a:r>
              <a:rPr kumimoji="1" lang="de-DE" sz="1300" i="1" dirty="0">
                <a:latin typeface="Arial" panose="020B0604020202020204" pitchFamily="34" charset="0"/>
              </a:rPr>
              <a:t>Quellen: CCC, Factsheet </a:t>
            </a:r>
            <a:r>
              <a:rPr kumimoji="1" lang="de-DE" sz="1300" i="1" dirty="0" err="1">
                <a:latin typeface="Arial" panose="020B0604020202020204" pitchFamily="34" charset="0"/>
              </a:rPr>
              <a:t>Bangladesh</a:t>
            </a:r>
            <a:r>
              <a:rPr kumimoji="1" lang="de-DE" sz="1300" i="1" dirty="0">
                <a:latin typeface="Arial" panose="020B0604020202020204" pitchFamily="34" charset="0"/>
              </a:rPr>
              <a:t>, 2015; BGMEA 2019, https://www.researchgate.net/publication/326146264_Health_Issues_of_Female_Garment_Workers_Evidence_from_Bangladesh</a:t>
            </a:r>
            <a:r>
              <a:rPr lang="de-DE" sz="1300" i="1" dirty="0"/>
              <a:t>,</a:t>
            </a:r>
          </a:p>
          <a:p>
            <a:pPr defTabSz="495376">
              <a:defRPr/>
            </a:pPr>
            <a:r>
              <a:rPr lang="de-DE" sz="1300" i="1" dirty="0"/>
              <a:t>Zugriff 28.07.2020, </a:t>
            </a:r>
          </a:p>
          <a:p>
            <a:pPr defTabSz="495376">
              <a:defRPr/>
            </a:pPr>
            <a:r>
              <a:rPr lang="de-DE" sz="1300" i="1" dirty="0"/>
              <a:t>https://femnet.de/images/downloads/publikationen/FEMNET-FactSheet-Bangladesh-2018.pdf, Zugriff 28.07.2020</a:t>
            </a:r>
          </a:p>
          <a:p>
            <a:pPr defTabSz="495376">
              <a:defRPr/>
            </a:pPr>
            <a:r>
              <a:rPr lang="en-US" altLang="de-DE" i="1" dirty="0">
                <a:latin typeface="Times New Roman" panose="02020603050405020304" pitchFamily="18" charset="0"/>
              </a:rPr>
              <a:t>http://www.bgmea.com.bd/home/pages/TradeInformation, </a:t>
            </a:r>
            <a:r>
              <a:rPr lang="en-US" altLang="de-DE" i="1" dirty="0" err="1">
                <a:latin typeface="Times New Roman" panose="02020603050405020304" pitchFamily="18" charset="0"/>
              </a:rPr>
              <a:t>Zugriff</a:t>
            </a:r>
            <a:r>
              <a:rPr lang="en-US" altLang="de-DE" i="1" dirty="0">
                <a:latin typeface="Times New Roman" panose="02020603050405020304" pitchFamily="18" charset="0"/>
              </a:rPr>
              <a:t> 28.07.2020</a:t>
            </a:r>
          </a:p>
          <a:p>
            <a:pPr defTabSz="495376">
              <a:defRPr/>
            </a:pPr>
            <a:r>
              <a:rPr lang="en-US" altLang="de-DE" i="1" dirty="0">
                <a:latin typeface="Times New Roman" panose="02020603050405020304" pitchFamily="18" charset="0"/>
              </a:rPr>
              <a:t>https://www.dw.com/en/bangladesh-a-small-tiger-economy-with-big-plans/a-46860951, </a:t>
            </a:r>
            <a:r>
              <a:rPr lang="en-US" altLang="de-DE" i="1" dirty="0" err="1">
                <a:latin typeface="Times New Roman" panose="02020603050405020304" pitchFamily="18" charset="0"/>
              </a:rPr>
              <a:t>Zugriff</a:t>
            </a:r>
            <a:r>
              <a:rPr lang="en-US" altLang="de-DE" i="1" dirty="0">
                <a:latin typeface="Times New Roman" panose="02020603050405020304" pitchFamily="18" charset="0"/>
              </a:rPr>
              <a:t> 28.07.2020</a:t>
            </a:r>
          </a:p>
          <a:p>
            <a:pPr defTabSz="495376">
              <a:defRPr/>
            </a:pPr>
            <a:endParaRPr lang="de-DE" sz="1300" i="1" dirty="0"/>
          </a:p>
          <a:p>
            <a:pPr defTabSz="495376">
              <a:defRPr/>
            </a:pPr>
            <a:endParaRPr lang="de-DE" sz="1300" i="1" dirty="0"/>
          </a:p>
          <a:p>
            <a:pPr defTabSz="495376">
              <a:defRPr/>
            </a:pPr>
            <a:r>
              <a:rPr lang="de-DE" sz="1300" i="1" dirty="0"/>
              <a:t>Quellen Mindest- und Existenzlohn:</a:t>
            </a:r>
          </a:p>
          <a:p>
            <a:pPr defTabSz="495376">
              <a:defRPr/>
            </a:pPr>
            <a:r>
              <a:rPr lang="de-DE" sz="1300" i="1" u="sng" dirty="0">
                <a:hlinkClick r:id="rId3"/>
              </a:rPr>
              <a:t>https://asia.floorwage.org/what</a:t>
            </a:r>
            <a:r>
              <a:rPr lang="de-DE" sz="1300" i="1" dirty="0"/>
              <a:t>, Zugriff 25.07.2019, </a:t>
            </a:r>
            <a:r>
              <a:rPr lang="de-DE" sz="1300" i="1" u="sng" dirty="0">
                <a:hlinkClick r:id="rId4"/>
              </a:rPr>
              <a:t>https://asia.floorwage.org/asia-floor-wage-in-local-currency</a:t>
            </a:r>
            <a:r>
              <a:rPr lang="de-DE" sz="1300" i="1" dirty="0"/>
              <a:t>,</a:t>
            </a:r>
          </a:p>
          <a:p>
            <a:pPr defTabSz="495376">
              <a:defRPr/>
            </a:pPr>
            <a:r>
              <a:rPr lang="de-DE" sz="1300" i="1" dirty="0"/>
              <a:t>Zugriff 25.07.2019, </a:t>
            </a:r>
            <a:r>
              <a:rPr lang="de-DE" sz="1300" i="1" u="sng" dirty="0">
                <a:hlinkClick r:id="rId5"/>
              </a:rPr>
              <a:t>https://fashionunited.ch/nachrichten/business/bangladesch-mindestlohn-fuer-bekleidungsarbeiter-wird-auf-95-us-dollar-erhoeht/2018091715842</a:t>
            </a:r>
            <a:r>
              <a:rPr lang="de-DE" sz="1300" i="1" dirty="0"/>
              <a:t>, 25.07.2019, </a:t>
            </a:r>
            <a:r>
              <a:rPr lang="de-DE" sz="1300" i="1" u="sng" dirty="0">
                <a:hlinkClick r:id="rId6"/>
              </a:rPr>
              <a:t>https://www.tagesschau.de/ausland/bangladesch-loehne-101.html</a:t>
            </a:r>
            <a:r>
              <a:rPr lang="de-DE" sz="1300" i="1" dirty="0"/>
              <a:t>, Zugriff 25.07.2019</a:t>
            </a:r>
          </a:p>
          <a:p>
            <a:pPr defTabSz="495376">
              <a:defRPr/>
            </a:pPr>
            <a:endParaRPr kumimoji="1" lang="de-DE" sz="1300" i="1" dirty="0">
              <a:latin typeface="Arial" panose="020B0604020202020204" pitchFamily="34" charset="0"/>
            </a:endParaRPr>
          </a:p>
        </p:txBody>
      </p:sp>
    </p:spTree>
    <p:extLst>
      <p:ext uri="{BB962C8B-B14F-4D97-AF65-F5344CB8AC3E}">
        <p14:creationId xmlns:p14="http://schemas.microsoft.com/office/powerpoint/2010/main" val="348642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13</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13</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Diese Folie zeigt die „Besonderheit“ des Produktionslandes Bangladesch.</a:t>
            </a:r>
          </a:p>
          <a:p>
            <a:r>
              <a:rPr lang="de-DE" dirty="0"/>
              <a:t>Spätestens seit den Katastrophen von </a:t>
            </a:r>
            <a:r>
              <a:rPr lang="de-DE" dirty="0" err="1"/>
              <a:t>Tazreen</a:t>
            </a:r>
            <a:r>
              <a:rPr lang="de-DE" dirty="0"/>
              <a:t> Fashion (2012)</a:t>
            </a:r>
            <a:r>
              <a:rPr lang="de-DE" baseline="0" dirty="0"/>
              <a:t> und Rana Plaza (2013) hat Bangladesch</a:t>
            </a:r>
          </a:p>
          <a:p>
            <a:r>
              <a:rPr lang="de-DE" baseline="0" dirty="0"/>
              <a:t>zu Recht ein schlechtes Image, wenn es um Arbeits- und Gesundheitsschutz, Brandschutz</a:t>
            </a:r>
          </a:p>
          <a:p>
            <a:r>
              <a:rPr lang="de-DE" baseline="0" dirty="0"/>
              <a:t>und Gebäudesicherheit geht. Auch wenn die Situation in Sachen Arbeitsbedingungen, Sozial- und</a:t>
            </a:r>
          </a:p>
          <a:p>
            <a:r>
              <a:rPr lang="de-DE" baseline="0" dirty="0"/>
              <a:t>Umweltstandards schon lange unzureichend ist. In den letzten Jahren kam es immer wieder zu umfangreichen</a:t>
            </a:r>
          </a:p>
          <a:p>
            <a:r>
              <a:rPr lang="de-DE" baseline="0" dirty="0"/>
              <a:t>Protesten von Arbeiter*innen, die höhere Löhne und vor allem eine Anhebung des Mindestlohns einforderten.</a:t>
            </a:r>
          </a:p>
          <a:p>
            <a:r>
              <a:rPr lang="de-DE" baseline="0" dirty="0"/>
              <a:t>Diese Proteste wurden oft gewaltsam zerschlagen, Arbeiter*innen unrechtmäßig festgenommen.</a:t>
            </a:r>
          </a:p>
          <a:p>
            <a:r>
              <a:rPr lang="de-DE" baseline="0" dirty="0"/>
              <a:t>Dies erreichte zuletzt Ende 2016/Anfang 2017 die europäischen Medien und sogar große Marken setzten</a:t>
            </a:r>
          </a:p>
          <a:p>
            <a:r>
              <a:rPr lang="de-DE" baseline="0" dirty="0"/>
              <a:t>sich gegen den unrechtmäßigen Umgang ein. Zudem „verschwanden“ immer wieder Gewerkschafter*innen.</a:t>
            </a:r>
          </a:p>
          <a:p>
            <a:r>
              <a:rPr lang="de-DE" baseline="0" dirty="0"/>
              <a:t>Einige von ihnen kamen ums Leben.</a:t>
            </a:r>
          </a:p>
          <a:p>
            <a:r>
              <a:rPr lang="de-DE" baseline="0" dirty="0"/>
              <a:t>Dennoch bleibt Bangladesch ein wichtiger Standort an dem zu geringen Preisen relativ flexibel große Volumina</a:t>
            </a:r>
          </a:p>
          <a:p>
            <a:r>
              <a:rPr lang="de-DE" baseline="0" dirty="0"/>
              <a:t>produziert und schnell nach Europa verschifft werden können.</a:t>
            </a:r>
            <a:endParaRPr lang="de-DE" dirty="0"/>
          </a:p>
        </p:txBody>
      </p:sp>
    </p:spTree>
    <p:extLst>
      <p:ext uri="{BB962C8B-B14F-4D97-AF65-F5344CB8AC3E}">
        <p14:creationId xmlns:p14="http://schemas.microsoft.com/office/powerpoint/2010/main" val="240555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14</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14</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Äthiopien liegt in Ostafrika, ist flächenmäßig ca. dreimal so groß wie Deutschland,</a:t>
            </a:r>
          </a:p>
          <a:p>
            <a:r>
              <a:rPr lang="de-DE" dirty="0"/>
              <a:t>hat aber „nur“ 115</a:t>
            </a:r>
            <a:r>
              <a:rPr lang="de-DE" baseline="0" dirty="0"/>
              <a:t> Mio.</a:t>
            </a:r>
            <a:r>
              <a:rPr lang="de-DE" dirty="0"/>
              <a:t> Einwohner*innen (Deutschland rund 82 Mio.)</a:t>
            </a:r>
          </a:p>
          <a:p>
            <a:r>
              <a:rPr lang="de-DE" i="1" dirty="0"/>
              <a:t>Quellen: https://population.un.org/wpp/DataQuery/, Zugriff 28.07.2020</a:t>
            </a:r>
          </a:p>
          <a:p>
            <a:r>
              <a:rPr lang="de-DE" i="1" dirty="0"/>
              <a:t>https://worldpopulationreview.com/countries/ethiopia-population, Zugriff 28.07.2020</a:t>
            </a:r>
          </a:p>
          <a:p>
            <a:endParaRPr lang="de-DE" dirty="0"/>
          </a:p>
          <a:p>
            <a:r>
              <a:rPr lang="de-DE" baseline="0" dirty="0"/>
              <a:t>Der Entwicklungsstand und das Durchschnittseinkommen der Äthiopier*innen liegt unter dem von Bangladesch.</a:t>
            </a:r>
          </a:p>
          <a:p>
            <a:r>
              <a:rPr lang="de-DE" baseline="0" dirty="0"/>
              <a:t>Offiziell ist Äthiopien eine parlamentarische Bundesrepublik, es wird jedoch von einigen Expert*innen auch als</a:t>
            </a:r>
          </a:p>
          <a:p>
            <a:r>
              <a:rPr lang="de-DE" baseline="0" dirty="0"/>
              <a:t>„Entwicklungsdiktatur“ bezeichnet (dazu auf der übernächsten Folie mehr).</a:t>
            </a:r>
          </a:p>
          <a:p>
            <a:endParaRPr lang="de-DE" baseline="0" dirty="0"/>
          </a:p>
          <a:p>
            <a:r>
              <a:rPr lang="de-DE" baseline="0" dirty="0"/>
              <a:t>Äthiopien gehört noch nicht zu den etablierten wichtigen Produktionsstandorten.</a:t>
            </a:r>
          </a:p>
          <a:p>
            <a:r>
              <a:rPr lang="de-DE" baseline="0" dirty="0"/>
              <a:t>Die Industrie steht noch relativ am Anfang, soll nach Wunsch der Regierung aber an Bedeutung gewinnen.</a:t>
            </a:r>
          </a:p>
          <a:p>
            <a:r>
              <a:rPr lang="de-DE" baseline="0" dirty="0"/>
              <a:t>Sowohl innerhalb des Landes als auch auf globaler Ebene.</a:t>
            </a:r>
          </a:p>
          <a:p>
            <a:endParaRPr lang="de-DE" baseline="0" dirty="0"/>
          </a:p>
          <a:p>
            <a:pPr defTabSz="495376">
              <a:defRPr/>
            </a:pPr>
            <a:r>
              <a:rPr lang="de-DE" sz="1300" dirty="0"/>
              <a:t>Korruptionswahrnehmungsindex von Transparency International: Platz 96/180, Wert 37/100.</a:t>
            </a:r>
          </a:p>
          <a:p>
            <a:pPr defTabSz="495376">
              <a:defRPr/>
            </a:pPr>
            <a:r>
              <a:rPr lang="de-DE" sz="1300" i="1" dirty="0"/>
              <a:t>Quelle: https://www.transparency.org/country/ETH, Zugriff 28.07.2020</a:t>
            </a:r>
          </a:p>
          <a:p>
            <a:endParaRPr lang="de-DE" baseline="0" dirty="0"/>
          </a:p>
          <a:p>
            <a:r>
              <a:rPr lang="de-DE" i="1" baseline="0" dirty="0"/>
              <a:t>Zur neuen Regierung findet sich ein „Zwischenfazit“ nach einem Jahr Regierungszeit im Ordner Hintergrundinfos:</a:t>
            </a:r>
          </a:p>
          <a:p>
            <a:r>
              <a:rPr lang="de-DE" i="1" baseline="0" dirty="0"/>
              <a:t>es gibt viele Reformen; in Sachen Wirtschaft/Textilindustrie sind bisher aber keine Änderungen absehbar (Stand Mai 2019)</a:t>
            </a:r>
          </a:p>
        </p:txBody>
      </p:sp>
    </p:spTree>
    <p:extLst>
      <p:ext uri="{BB962C8B-B14F-4D97-AF65-F5344CB8AC3E}">
        <p14:creationId xmlns:p14="http://schemas.microsoft.com/office/powerpoint/2010/main" val="142477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15</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defRPr/>
            </a:pPr>
            <a:r>
              <a:rPr lang="de-DE" dirty="0"/>
              <a:t>Äthiopien ist, wenn man sich die verschiedenen Eckdaten anschaut,</a:t>
            </a:r>
            <a:r>
              <a:rPr lang="de-DE" baseline="0" dirty="0"/>
              <a:t> im globalen Vergleich</a:t>
            </a:r>
          </a:p>
          <a:p>
            <a:pPr defTabSz="495376">
              <a:defRPr/>
            </a:pPr>
            <a:r>
              <a:rPr lang="de-DE" baseline="0" dirty="0"/>
              <a:t>noch ein sehr kleiner Produktionsstandort. Auch für das Land selber, erwirtschaftet die Branche</a:t>
            </a:r>
          </a:p>
          <a:p>
            <a:pPr defTabSz="495376">
              <a:defRPr/>
            </a:pPr>
            <a:r>
              <a:rPr lang="de-DE" baseline="0" dirty="0"/>
              <a:t>bisher noch keinen zentralen Umsatz. </a:t>
            </a:r>
            <a:r>
              <a:rPr lang="de-DE" sz="1300" dirty="0"/>
              <a:t>Die äthiopische Textil- und Bekleidungsindustrie hat ein enormes</a:t>
            </a:r>
          </a:p>
          <a:p>
            <a:pPr defTabSz="495376">
              <a:defRPr/>
            </a:pPr>
            <a:r>
              <a:rPr lang="de-DE" sz="1300" dirty="0"/>
              <a:t>Potenzial und ist in den letzten 5-6 Jahren um rund 50% gewachsen. </a:t>
            </a:r>
            <a:endParaRPr lang="de-DE" dirty="0"/>
          </a:p>
          <a:p>
            <a:endParaRPr lang="de-DE" baseline="0" dirty="0"/>
          </a:p>
          <a:p>
            <a:r>
              <a:rPr lang="de-DE" baseline="0" dirty="0"/>
              <a:t>Die Bedeutung von Äthiopien ergibt sich aus der Dynamik der Entwicklung:</a:t>
            </a:r>
          </a:p>
          <a:p>
            <a:r>
              <a:rPr lang="de-DE" baseline="0" dirty="0"/>
              <a:t>die Industrie ist von der Regierung als Wachstumsbranche auserkoren und wird massiv gefördert.</a:t>
            </a:r>
          </a:p>
          <a:p>
            <a:r>
              <a:rPr lang="de-DE" baseline="0" dirty="0"/>
              <a:t>Durch Infrastrukturprogramme, Subventionen und politischen Willen auf verschiedenen Ebenen.</a:t>
            </a:r>
          </a:p>
          <a:p>
            <a:r>
              <a:rPr lang="de-DE" baseline="0" dirty="0"/>
              <a:t>So ist es. z.B. auch politisch gewollt, dass es keinen Mindestlohn gibt, damit die Löhne gering bleiben.</a:t>
            </a:r>
          </a:p>
          <a:p>
            <a:endParaRPr lang="de-DE" baseline="0" dirty="0"/>
          </a:p>
          <a:p>
            <a:r>
              <a:rPr lang="de-DE" baseline="0" dirty="0"/>
              <a:t>Die Löhne sind so gering (20-50 Euro im Monat), dass sie für Familien (2 Erwachsene, 2 Kinder)</a:t>
            </a:r>
          </a:p>
          <a:p>
            <a:r>
              <a:rPr lang="de-DE" baseline="0" dirty="0"/>
              <a:t>nicht existenzsichernd sind. Für eine Familie würde mindestens das doppelte benötigt.</a:t>
            </a:r>
          </a:p>
          <a:p>
            <a:r>
              <a:rPr lang="de-DE" baseline="0" dirty="0"/>
              <a:t>Dadurch dass einige Arbeitgeber noch Transport und Essen zur Verfügung stellen, kommen die jungen</a:t>
            </a:r>
          </a:p>
          <a:p>
            <a:r>
              <a:rPr lang="de-DE" baseline="0" dirty="0"/>
              <a:t>und oft alleinstehenden Arbeiterinnen irgendwie über die Runden, können aber kein menschenwürdiges Leben führen. </a:t>
            </a:r>
          </a:p>
          <a:p>
            <a:endParaRPr lang="de-DE" baseline="0" dirty="0"/>
          </a:p>
          <a:p>
            <a:r>
              <a:rPr lang="de-DE" baseline="0" dirty="0"/>
              <a:t>Damit sind wir eigentlich auch schon bei den Besonderheiten von Äthiopien...</a:t>
            </a:r>
          </a:p>
          <a:p>
            <a:endParaRPr lang="de-DE" baseline="0" dirty="0"/>
          </a:p>
          <a:p>
            <a:r>
              <a:rPr lang="de-DE" i="1" baseline="0" dirty="0"/>
              <a:t>Quelle: https://www.rvo.nl/sites/default/files/2015/11/Rapport_Textile_Ethiopi%C3%AB.pdf, Zugriff 28.07.2020 und</a:t>
            </a:r>
          </a:p>
          <a:p>
            <a:r>
              <a:rPr lang="de-DE" i="1" dirty="0"/>
              <a:t>https://femnet.de/images/downloads/publikationen/FEMNET-FactSheet-Aethiopien-2018.pdf, Zugriff 28.07.2020</a:t>
            </a:r>
          </a:p>
        </p:txBody>
      </p:sp>
    </p:spTree>
    <p:extLst>
      <p:ext uri="{BB962C8B-B14F-4D97-AF65-F5344CB8AC3E}">
        <p14:creationId xmlns:p14="http://schemas.microsoft.com/office/powerpoint/2010/main" val="2340224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16</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16</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sz="1300" dirty="0"/>
              <a:t>Politisch hat Äthiopien einige Parallelen zu China und wenn es nach der Regierung geht,</a:t>
            </a:r>
          </a:p>
          <a:p>
            <a:r>
              <a:rPr lang="de-DE" sz="1300" dirty="0"/>
              <a:t>soll die wirtschaftliche und politisches Entwicklung des Landes ähnlich verlaufen.</a:t>
            </a:r>
          </a:p>
          <a:p>
            <a:r>
              <a:rPr lang="de-DE" sz="1300" dirty="0"/>
              <a:t>Es ist ein Land mit sozialistischer Geschichte und die Art und Weise wie die Regierung die Wirtschaftsentwicklung</a:t>
            </a:r>
          </a:p>
          <a:p>
            <a:r>
              <a:rPr lang="de-DE" sz="1300" dirty="0"/>
              <a:t>mit 5-Jahres-Wachstumsplänen steuert, ist noch immer stark zentral geplant.</a:t>
            </a:r>
          </a:p>
          <a:p>
            <a:r>
              <a:rPr lang="de-DE" sz="1300" dirty="0"/>
              <a:t>Durch Förderung und Investitionsanreize will die Regierung die Entwicklung der exportorientierten Bekleidungsproduktion</a:t>
            </a:r>
          </a:p>
          <a:p>
            <a:r>
              <a:rPr lang="de-DE" sz="1300" dirty="0"/>
              <a:t>fördern und steuern und so für das ganze Land Arbeitsplätze und wirtschaftliche Entwicklung schaffen.</a:t>
            </a:r>
          </a:p>
          <a:p>
            <a:r>
              <a:rPr lang="de-DE" sz="1300" dirty="0"/>
              <a:t>So werden beispielsweise in den letzten Jahren Industrieparks zentral geplant und gebaut und dann an Firmen vermietet</a:t>
            </a:r>
          </a:p>
          <a:p>
            <a:r>
              <a:rPr lang="de-DE" sz="1300" dirty="0"/>
              <a:t>(die Planung wird oft von der Regierung gemacht, manchmal von internationalen Investor*innen).</a:t>
            </a:r>
          </a:p>
          <a:p>
            <a:r>
              <a:rPr lang="de-DE" sz="1300" dirty="0"/>
              <a:t>Dadurch ist die bauliche Situation, Brandschutz- und Gebäudesicherheit in den meisten Fabriken relativ gut.</a:t>
            </a:r>
          </a:p>
          <a:p>
            <a:r>
              <a:rPr lang="de-DE" sz="1300" dirty="0"/>
              <a:t>Äthiopien wird aber nicht nur deswegen von einigen Landeskenner*innen als „Entwicklungsdiktatur“ bezeichnet:</a:t>
            </a:r>
          </a:p>
          <a:p>
            <a:r>
              <a:rPr lang="de-DE" sz="1300" dirty="0"/>
              <a:t>es mangelt auch an demokratischer Kontrolle, zivilgesellschaftlicher Freiheit und Transparenz.</a:t>
            </a:r>
          </a:p>
          <a:p>
            <a:r>
              <a:rPr lang="de-DE" sz="1300" dirty="0"/>
              <a:t>Die Opposition ist im Parlament nicht mehr vertreten, die Gewerkschaften sind in ihren Handlungsspielräumen</a:t>
            </a:r>
          </a:p>
          <a:p>
            <a:r>
              <a:rPr lang="de-DE" sz="1300" dirty="0"/>
              <a:t>stark eingeschränkt und es gibt nur lückenhafte unabhängige Informationen zur Situation im Land.</a:t>
            </a:r>
          </a:p>
          <a:p>
            <a:r>
              <a:rPr lang="de-DE" sz="1300" dirty="0"/>
              <a:t>Der Geheimdienst scheint überall präsent zu sein. Durch die politische Ausrichtung kam es bisher allerdings</a:t>
            </a:r>
          </a:p>
          <a:p>
            <a:r>
              <a:rPr lang="de-DE" sz="1300" dirty="0"/>
              <a:t>auch nicht zu größeren Protesten von Arbeiter*innen, die bessere Löhne oder Arbeitsbedingungen forderten.</a:t>
            </a:r>
          </a:p>
          <a:p>
            <a:r>
              <a:rPr lang="de-DE" sz="1300" dirty="0"/>
              <a:t>Aus Sicht vieler Auftraggeber*innen ist Äthiopien somit „stabil.“</a:t>
            </a:r>
          </a:p>
          <a:p>
            <a:endParaRPr lang="de-DE" sz="1300" dirty="0"/>
          </a:p>
          <a:p>
            <a:r>
              <a:rPr lang="de-DE" sz="1300" dirty="0"/>
              <a:t>Eine andere Besonderheit des Landes ist, dass dort Baumwolle angebaut werden kann und angebaut wird</a:t>
            </a:r>
          </a:p>
          <a:p>
            <a:r>
              <a:rPr lang="de-DE" sz="1300" dirty="0"/>
              <a:t>(seit 2015 auch zertifizierte Bio-Baumwolle). So ergibt sich die Möglichkeit, zukünftig mehrere Schritte</a:t>
            </a:r>
          </a:p>
          <a:p>
            <a:r>
              <a:rPr lang="de-DE" sz="1300" dirty="0"/>
              <a:t>der Wertschöpfungskette im Land durchzuführen, was Äthiopien als Standort attraktiv macht.</a:t>
            </a:r>
          </a:p>
          <a:p>
            <a:r>
              <a:rPr lang="de-DE" sz="1300" dirty="0"/>
              <a:t>Das würde Transportwege und Produktionszeiten verkürzen, würde administrativ zu Vereinfachungen führen.</a:t>
            </a:r>
          </a:p>
          <a:p>
            <a:r>
              <a:rPr lang="de-DE" sz="1300" dirty="0"/>
              <a:t>Bisher deckt die Baumwolle hinsichtlich Qualität und Quantität jedoch noch nicht die Bedürfnisse der</a:t>
            </a:r>
          </a:p>
          <a:p>
            <a:r>
              <a:rPr lang="de-DE" sz="1300" dirty="0"/>
              <a:t>äthiopischen Bekleidungsindustrie. Branchenkenner*innen sehen hier jedoch großes Potenzial,</a:t>
            </a:r>
          </a:p>
          <a:p>
            <a:r>
              <a:rPr lang="de-DE" sz="1300" dirty="0"/>
              <a:t>welches nur wenige andere Länder haben.</a:t>
            </a:r>
          </a:p>
          <a:p>
            <a:endParaRPr lang="de-DE" sz="1300" dirty="0"/>
          </a:p>
          <a:p>
            <a:r>
              <a:rPr lang="de-DE" sz="1300" dirty="0"/>
              <a:t>Schließlich ist zu sagen, dass Äthiopien keinen eigenen Seehafen hat und somit der Export der Produkte langwierig ist.</a:t>
            </a:r>
          </a:p>
          <a:p>
            <a:r>
              <a:rPr lang="de-DE" sz="1300" dirty="0"/>
              <a:t>Aktuell wird zum Großteil über Dschibuti verschifft, wohin die Sachen erst transportiert werden müssen.</a:t>
            </a:r>
          </a:p>
          <a:p>
            <a:r>
              <a:rPr lang="de-DE" sz="1300" dirty="0"/>
              <a:t>Als Alternative subventioniert die Regierung aktuell Luftfracht.</a:t>
            </a:r>
          </a:p>
          <a:p>
            <a:r>
              <a:rPr lang="de-DE" sz="1300" dirty="0"/>
              <a:t>Der Bereich Transport ist aktuell wesentlicher Nachteil des Standorts Äthiopien.</a:t>
            </a:r>
          </a:p>
        </p:txBody>
      </p:sp>
    </p:spTree>
    <p:extLst>
      <p:ext uri="{BB962C8B-B14F-4D97-AF65-F5344CB8AC3E}">
        <p14:creationId xmlns:p14="http://schemas.microsoft.com/office/powerpoint/2010/main" val="99208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17</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17</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Myanmar (ehemals Burma oder Birma) liegt in </a:t>
            </a:r>
            <a:r>
              <a:rPr lang="de-DE" dirty="0" err="1"/>
              <a:t>Südoastasien</a:t>
            </a:r>
            <a:r>
              <a:rPr lang="de-DE" dirty="0"/>
              <a:t> und grenzt u.a. an Bangladesch und Indien</a:t>
            </a:r>
          </a:p>
          <a:p>
            <a:r>
              <a:rPr lang="de-DE" dirty="0"/>
              <a:t>(gehören noch zu Südasien), China und Thailand. Es hat von allen drei Ländern die geringste Einwohner*innenzahl,</a:t>
            </a:r>
          </a:p>
          <a:p>
            <a:r>
              <a:rPr lang="de-DE" dirty="0"/>
              <a:t>ist jedoch ca. 4x so</a:t>
            </a:r>
            <a:r>
              <a:rPr lang="de-DE" baseline="0" dirty="0"/>
              <a:t> groß wie Bangladesch. Myanmar ist ein sogenannter Vielvölkerstaat und war zuletzt vor allem</a:t>
            </a:r>
          </a:p>
          <a:p>
            <a:r>
              <a:rPr lang="de-DE" baseline="0" dirty="0"/>
              <a:t>wegen der Flucht der Volksgruppe der Rohingya in den Medien. Davor war Myanmar lange Zeit als geächtete</a:t>
            </a:r>
          </a:p>
          <a:p>
            <a:r>
              <a:rPr lang="de-DE" baseline="0" dirty="0"/>
              <a:t>Militärdiktatur bekannt. In den letzten Jahren gab es zunehmend demokratische Reformen (Fachwort „Transformation“)</a:t>
            </a:r>
          </a:p>
          <a:p>
            <a:r>
              <a:rPr lang="de-DE" baseline="0" dirty="0"/>
              <a:t>und es wird als touristisches Reiseziel immer beliebter. Seit der politischen und wirtschaftlichen Öffnung wird es aber auch</a:t>
            </a:r>
          </a:p>
          <a:p>
            <a:r>
              <a:rPr lang="de-DE" baseline="0" dirty="0"/>
              <a:t>für internationale Unternehmen ein zunehmend interessanter Standort und die Regierung wirbt internationale Investor*innen an.</a:t>
            </a:r>
          </a:p>
          <a:p>
            <a:r>
              <a:rPr lang="de-DE" baseline="0" dirty="0"/>
              <a:t>Da es auch während der Militärdiktatur bereits exportorientierte Bekleidungsproduktion in Myanmar gab,</a:t>
            </a:r>
          </a:p>
          <a:p>
            <a:r>
              <a:rPr lang="de-DE" baseline="0" dirty="0"/>
              <a:t>ist diese nun wieder eine der Wachstumsbranchen.</a:t>
            </a:r>
          </a:p>
          <a:p>
            <a:endParaRPr lang="de-DE" baseline="0" dirty="0"/>
          </a:p>
          <a:p>
            <a:pPr defTabSz="495376">
              <a:defRPr/>
            </a:pPr>
            <a:r>
              <a:rPr lang="de-DE" sz="1300" dirty="0"/>
              <a:t>Korruptionswahrnehmungsindex von Transparency International: Platz 130/180, Wert 29/100</a:t>
            </a:r>
          </a:p>
          <a:p>
            <a:pPr defTabSz="495376">
              <a:defRPr/>
            </a:pPr>
            <a:r>
              <a:rPr lang="de-DE" sz="1300" i="1" dirty="0"/>
              <a:t>Quelle: https://www.transparency.org/country/MMR, Zugriff 28.07.2020</a:t>
            </a:r>
          </a:p>
          <a:p>
            <a:pPr defTabSz="495376">
              <a:defRPr/>
            </a:pPr>
            <a:endParaRPr lang="de-DE" sz="1300" dirty="0"/>
          </a:p>
          <a:p>
            <a:pPr defTabSz="495376">
              <a:defRPr/>
            </a:pPr>
            <a:r>
              <a:rPr lang="de-DE" sz="1300" i="1" dirty="0"/>
              <a:t>Quellen https://femnet.de/images/downloads/publikationen/FEMNET-FactSheet-Myanmar-2018.pdf,</a:t>
            </a:r>
          </a:p>
          <a:p>
            <a:pPr defTabSz="495376">
              <a:defRPr/>
            </a:pPr>
            <a:r>
              <a:rPr lang="de-DE" sz="1300" i="1" dirty="0"/>
              <a:t>Zugriff 26.08.2019</a:t>
            </a:r>
          </a:p>
          <a:p>
            <a:pPr defTabSz="495376">
              <a:defRPr/>
            </a:pPr>
            <a:r>
              <a:rPr lang="de-DE" sz="1300" i="1" dirty="0"/>
              <a:t>https://population.un.org/wpp/DataQuery/, Zugriff 28.07.2020</a:t>
            </a:r>
          </a:p>
          <a:p>
            <a:pPr defTabSz="495376">
              <a:defRPr/>
            </a:pPr>
            <a:r>
              <a:rPr lang="de-DE" sz="1300" i="1" dirty="0"/>
              <a:t>https://www.worldometers.info/world-population/myanmar-population/, Zugriff 28.07.2020</a:t>
            </a:r>
          </a:p>
        </p:txBody>
      </p:sp>
    </p:spTree>
    <p:extLst>
      <p:ext uri="{BB962C8B-B14F-4D97-AF65-F5344CB8AC3E}">
        <p14:creationId xmlns:p14="http://schemas.microsoft.com/office/powerpoint/2010/main" val="1297942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18</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18</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Auch Myanmar gehört noch nicht zu den global bedeutendsten Produktionsstandorten für Bekleidung,</a:t>
            </a:r>
          </a:p>
          <a:p>
            <a:r>
              <a:rPr lang="de-DE" dirty="0"/>
              <a:t>produziert aber bereits deutlich mehr als Äthiopien und entwickelt sich durchaus dynamisch.</a:t>
            </a:r>
          </a:p>
          <a:p>
            <a:r>
              <a:rPr lang="de-DE" dirty="0"/>
              <a:t>Aktuell</a:t>
            </a:r>
            <a:r>
              <a:rPr lang="de-DE" baseline="0" dirty="0"/>
              <a:t> sind rund 500.000 Arbeiter*innen in ca. 600 Fabriken beschäftigt. Es werden regelmäßig neue Standorte eröffnet.</a:t>
            </a:r>
          </a:p>
          <a:p>
            <a:r>
              <a:rPr lang="de-DE" baseline="0" dirty="0"/>
              <a:t>In den letzten drei Jahren haben sich die Exporteinnahmen aus Bekleidung ca. verdoppelt.</a:t>
            </a:r>
          </a:p>
          <a:p>
            <a:r>
              <a:rPr lang="de-DE" baseline="0" dirty="0"/>
              <a:t>Auch in Myanmar arbeiten vor allem junge Frauen vom Land mit geringem Bildungsstand.</a:t>
            </a:r>
          </a:p>
          <a:p>
            <a:endParaRPr lang="de-DE" baseline="0" dirty="0"/>
          </a:p>
          <a:p>
            <a:pPr defTabSz="495376">
              <a:defRPr/>
            </a:pPr>
            <a:r>
              <a:rPr lang="de-DE" baseline="0" dirty="0"/>
              <a:t>Der Mindestlohn ist im Gesetz pro Tag angegeben und beträgt zurzeit 4.800 </a:t>
            </a:r>
            <a:r>
              <a:rPr lang="de-DE" baseline="0" dirty="0" err="1"/>
              <a:t>Kyat</a:t>
            </a:r>
            <a:r>
              <a:rPr lang="de-DE" baseline="0" dirty="0"/>
              <a:t>. Der Lohn ist nicht auf einem existenzsichernden Niveau.</a:t>
            </a:r>
          </a:p>
          <a:p>
            <a:pPr defTabSz="495376">
              <a:defRPr/>
            </a:pPr>
            <a:r>
              <a:rPr lang="de-DE" baseline="0" dirty="0"/>
              <a:t>https://de.tradingeconomics.com/myanmar/minimum-wages, Zugriff 28.07.2020</a:t>
            </a:r>
          </a:p>
          <a:p>
            <a:pPr defTabSz="495376">
              <a:defRPr/>
            </a:pPr>
            <a:r>
              <a:rPr lang="de-DE" baseline="0" dirty="0"/>
              <a:t>Umrechnung: ca. 2,97 EUR: https://www.finanzen.net/waehrungsrechner/euro_kyat, Zugriff 28.07.2020</a:t>
            </a:r>
          </a:p>
          <a:p>
            <a:endParaRPr lang="de-DE" baseline="0" dirty="0"/>
          </a:p>
          <a:p>
            <a:r>
              <a:rPr lang="de-DE" i="1" baseline="0" dirty="0"/>
              <a:t>Quellen https://femnet.de/images/downloads/publikationen/FEMNET-FactSheet-Myanmar-2018.pdf, Zugriff 28.07.2020,</a:t>
            </a:r>
          </a:p>
          <a:p>
            <a:r>
              <a:rPr lang="de-DE" i="1" baseline="0" dirty="0"/>
              <a:t>https://www.myanmargarments.org/wp-files/43-02_Myanmar-Garment-Industry-2018_-Attaining-Critical-Mass-Facing-Critical-Challenges.pdf,</a:t>
            </a:r>
          </a:p>
          <a:p>
            <a:r>
              <a:rPr lang="de-DE" i="1" baseline="0" dirty="0"/>
              <a:t>Folie 5 (gemittelter Wert aus Zahl für 2017 und Schätzung für 2018), Zugriff 28.07.2020 und https://www.myanmargarments.org/background-of-mgma/</a:t>
            </a:r>
          </a:p>
          <a:p>
            <a:r>
              <a:rPr lang="de-DE" i="1" baseline="0" dirty="0"/>
              <a:t>(hier gehen wir jeweils davon aus, dass nicht alle in der MGMA Mitglieder sind) sowie</a:t>
            </a:r>
          </a:p>
          <a:p>
            <a:r>
              <a:rPr lang="de-DE" i="1" baseline="0" dirty="0"/>
              <a:t>https://www.myanmargarments.org/wp-files/43-02_Myanmar-Garment-Industry-2018_-Attaining-Critical-Mass-Facing-Critical-Challenges.pdf, </a:t>
            </a:r>
          </a:p>
          <a:p>
            <a:r>
              <a:rPr lang="de-DE" i="1" baseline="0" dirty="0"/>
              <a:t>Folie 13, Zugriff 028.07.2020 (Bericht ist von 2018, Zahlen darin teils älter)</a:t>
            </a:r>
            <a:endParaRPr lang="de-DE" i="1" dirty="0"/>
          </a:p>
        </p:txBody>
      </p:sp>
    </p:spTree>
    <p:extLst>
      <p:ext uri="{BB962C8B-B14F-4D97-AF65-F5344CB8AC3E}">
        <p14:creationId xmlns:p14="http://schemas.microsoft.com/office/powerpoint/2010/main" val="284556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19</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19</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defRPr/>
            </a:pPr>
            <a:r>
              <a:rPr lang="de-DE" sz="1300" dirty="0"/>
              <a:t>Das Land tritt aus fünf Jahrzehnten militärischer Herrschaft und Isolation hervor und unternimmt</a:t>
            </a:r>
          </a:p>
          <a:p>
            <a:pPr defTabSz="495376">
              <a:defRPr/>
            </a:pPr>
            <a:r>
              <a:rPr lang="de-DE" sz="1300" dirty="0"/>
              <a:t>zögerlich Reformen in Richtung Demokratie, Frieden und einer modernen Wirtschaft.</a:t>
            </a:r>
          </a:p>
          <a:p>
            <a:pPr defTabSz="495376">
              <a:defRPr/>
            </a:pPr>
            <a:r>
              <a:rPr lang="de-DE" sz="1300" dirty="0"/>
              <a:t>Doch diese Reformen bleiben fragil. Die aktuelle Verfassung sowie alle Bereiche der Gesellschaft</a:t>
            </a:r>
          </a:p>
          <a:p>
            <a:pPr defTabSz="495376">
              <a:defRPr/>
            </a:pPr>
            <a:r>
              <a:rPr lang="de-DE" sz="1300" dirty="0"/>
              <a:t>sind noch immer stark vom Militär geprägt. Die Regierung schützt weder effektiv die Menschenrechte,</a:t>
            </a:r>
          </a:p>
          <a:p>
            <a:pPr defTabSz="495376">
              <a:defRPr/>
            </a:pPr>
            <a:r>
              <a:rPr lang="de-DE" sz="1300" dirty="0"/>
              <a:t>noch sorgt sie für die Einhaltung von Umwelt- und Arbeitsstandards.</a:t>
            </a:r>
          </a:p>
          <a:p>
            <a:pPr defTabSz="495376">
              <a:defRPr/>
            </a:pPr>
            <a:r>
              <a:rPr lang="de-DE" sz="1300" dirty="0"/>
              <a:t>Die weit verbreitete Korruption und das Fehlen von Rechtsstaatlichkeit, willkürliche Verhaftungen und</a:t>
            </a:r>
          </a:p>
          <a:p>
            <a:pPr defTabSz="495376">
              <a:defRPr/>
            </a:pPr>
            <a:r>
              <a:rPr lang="de-DE" sz="1300" dirty="0"/>
              <a:t>das Fehlen einer unabhängigen Justiz bleiben bestehen. Der sich entwickelnde innerstaatliche Rechtsrahmen</a:t>
            </a:r>
          </a:p>
          <a:p>
            <a:pPr defTabSz="495376">
              <a:defRPr/>
            </a:pPr>
            <a:r>
              <a:rPr lang="de-DE" sz="1300" dirty="0"/>
              <a:t>hinkt immer noch hinter den internationalen Standards zurück und die Regierung verfügt nicht über</a:t>
            </a:r>
          </a:p>
          <a:p>
            <a:pPr defTabSz="495376">
              <a:defRPr/>
            </a:pPr>
            <a:r>
              <a:rPr lang="de-DE" sz="1300" dirty="0"/>
              <a:t>die Fähigkeit, neue Rechtsvorschriften umzusetzen.</a:t>
            </a:r>
          </a:p>
          <a:p>
            <a:pPr defTabSz="495376">
              <a:defRPr/>
            </a:pPr>
            <a:endParaRPr lang="de-DE" sz="1300" dirty="0"/>
          </a:p>
          <a:p>
            <a:pPr defTabSz="495376">
              <a:defRPr/>
            </a:pPr>
            <a:r>
              <a:rPr lang="de-DE" sz="1300" dirty="0"/>
              <a:t>Während der Militärdiktatur waren Zwangsarbeit und Kinderarbeit weit verbreitet und</a:t>
            </a:r>
          </a:p>
          <a:p>
            <a:pPr defTabSz="495376">
              <a:defRPr/>
            </a:pPr>
            <a:r>
              <a:rPr lang="de-DE" sz="1300" dirty="0"/>
              <a:t>gehörten zur Normalität. Die Abschaffung und Ächtung von Kinder- und Zwangsarbeit</a:t>
            </a:r>
          </a:p>
          <a:p>
            <a:pPr defTabSz="495376">
              <a:defRPr/>
            </a:pPr>
            <a:r>
              <a:rPr lang="de-DE" sz="1300" dirty="0"/>
              <a:t>haben sich politisch und gesellschaftlich noch nicht durchgesetzt.</a:t>
            </a:r>
          </a:p>
          <a:p>
            <a:pPr defTabSz="495376">
              <a:defRPr/>
            </a:pPr>
            <a:endParaRPr lang="de-DE" sz="1300" dirty="0"/>
          </a:p>
          <a:p>
            <a:pPr defTabSz="495376">
              <a:defRPr/>
            </a:pPr>
            <a:r>
              <a:rPr lang="de-DE" sz="1300" dirty="0"/>
              <a:t>In der Bekleidungsindustrie hat es in den letzten Jahren immer wieder umfangreiche Proteste und</a:t>
            </a:r>
          </a:p>
          <a:p>
            <a:pPr defTabSz="495376">
              <a:defRPr/>
            </a:pPr>
            <a:r>
              <a:rPr lang="de-DE" sz="1300" dirty="0"/>
              <a:t>Streiks für bessere Arbeitsbedingungen und höhere Löhne gegeben, die die Produktion mitunter gestört haben.</a:t>
            </a:r>
            <a:endParaRPr lang="de-DE" dirty="0"/>
          </a:p>
        </p:txBody>
      </p:sp>
    </p:spTree>
    <p:extLst>
      <p:ext uri="{BB962C8B-B14F-4D97-AF65-F5344CB8AC3E}">
        <p14:creationId xmlns:p14="http://schemas.microsoft.com/office/powerpoint/2010/main" val="328904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defRPr/>
            </a:pPr>
            <a:r>
              <a:rPr lang="de-DE" sz="1300" dirty="0"/>
              <a:t>Wir spielen Bingo mit dem </a:t>
            </a:r>
            <a:r>
              <a:rPr lang="de-DE" sz="1300" dirty="0" err="1"/>
              <a:t>Bingoblatt</a:t>
            </a:r>
            <a:r>
              <a:rPr lang="de-DE" sz="1300" dirty="0"/>
              <a:t>, das mit der nächsten Folie auf die Wand geworfen wird. </a:t>
            </a:r>
          </a:p>
          <a:p>
            <a:pPr defTabSz="495376">
              <a:defRPr/>
            </a:pPr>
            <a:r>
              <a:rPr lang="de-DE" sz="1300" dirty="0"/>
              <a:t>Darauf sind 25 Felder und in jedem Feld steht ein Kriterium. „Finde eine Person, die...“</a:t>
            </a:r>
          </a:p>
          <a:p>
            <a:pPr defTabSz="495376">
              <a:defRPr/>
            </a:pPr>
            <a:r>
              <a:rPr lang="de-DE" sz="1300" dirty="0"/>
              <a:t>Es soll versucht werden, passende Personen zu finden. Dazu bitte im Raum umher gehen und die anderen ansprechen.</a:t>
            </a:r>
          </a:p>
          <a:p>
            <a:pPr defTabSz="495376">
              <a:defRPr/>
            </a:pPr>
            <a:r>
              <a:rPr lang="de-DE" sz="1300" dirty="0"/>
              <a:t>Wurde jemand passendes gefunden, bitte den Namen der Person merken. Wer als erstes eine komplette Reihe</a:t>
            </a:r>
          </a:p>
          <a:p>
            <a:pPr defTabSz="495376">
              <a:defRPr/>
            </a:pPr>
            <a:r>
              <a:rPr lang="de-DE" sz="1300" dirty="0"/>
              <a:t>(horizontal, vertikal oder diagonal – auf der Folie zeigen) voll hat, ruft „Bingo“ und das Spiel ist beendet.</a:t>
            </a:r>
            <a:endParaRPr lang="de-DE" dirty="0">
              <a:effectLst/>
            </a:endParaRPr>
          </a:p>
          <a:p>
            <a:endParaRPr lang="de-DE" dirty="0"/>
          </a:p>
          <a:p>
            <a:pPr>
              <a:lnSpc>
                <a:spcPct val="90000"/>
              </a:lnSpc>
              <a:defRPr/>
            </a:pPr>
            <a:endParaRPr lang="de-DE" altLang="de-DE" dirty="0">
              <a:cs typeface="Times New Roman" charset="0"/>
            </a:endParaRPr>
          </a:p>
        </p:txBody>
      </p:sp>
    </p:spTree>
    <p:extLst>
      <p:ext uri="{BB962C8B-B14F-4D97-AF65-F5344CB8AC3E}">
        <p14:creationId xmlns:p14="http://schemas.microsoft.com/office/powerpoint/2010/main" val="283633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6BD37794-156A-4857-8E96-F7CB7B1FB38A}"/>
              </a:ext>
            </a:extLst>
          </p:cNvPr>
          <p:cNvSpPr txBox="1"/>
          <p:nvPr/>
        </p:nvSpPr>
        <p:spPr>
          <a:xfrm>
            <a:off x="4167059" y="10883162"/>
            <a:ext cx="3186962" cy="572143"/>
          </a:xfrm>
          <a:prstGeom prst="rect">
            <a:avLst/>
          </a:prstGeom>
          <a:noFill/>
          <a:ln>
            <a:noFill/>
          </a:ln>
        </p:spPr>
        <p:txBody>
          <a:bodyPr lIns="107267" tIns="53828" rIns="107267" bIns="53828" anchor="b"/>
          <a:lstStyle/>
          <a:p>
            <a:pPr algn="r">
              <a:defRPr/>
            </a:pPr>
            <a:fld id="{B9DAF12D-05D8-4765-8D8D-B7BE51B108DE}" type="slidenum">
              <a:rPr lang="de-DE" sz="1400" spc="-1">
                <a:solidFill>
                  <a:srgbClr val="000000"/>
                </a:solidFill>
                <a:uFill>
                  <a:solidFill>
                    <a:srgbClr val="FFFFFF"/>
                  </a:solidFill>
                </a:uFill>
                <a:latin typeface="Times New Roman"/>
                <a:ea typeface="MS PGothic"/>
              </a:rPr>
              <a:pPr algn="r">
                <a:defRPr/>
              </a:pPr>
              <a:t>20</a:t>
            </a:fld>
            <a:endParaRPr lang="de-DE" sz="15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CEA398A4-9A26-43DA-BC65-515F9978D6F6}"/>
              </a:ext>
            </a:extLst>
          </p:cNvPr>
          <p:cNvSpPr>
            <a:spLocks noGrp="1"/>
          </p:cNvSpPr>
          <p:nvPr>
            <p:ph type="body"/>
          </p:nvPr>
        </p:nvSpPr>
        <p:spPr>
          <a:xfrm>
            <a:off x="980097" y="5440692"/>
            <a:ext cx="5393826" cy="5154621"/>
          </a:xfrm>
        </p:spPr>
        <p:txBody>
          <a:bodyPr lIns="107267" tIns="53828" rIns="107267" bIns="53828"/>
          <a:lstStyle/>
          <a:p>
            <a:r>
              <a:rPr lang="de-DE" altLang="de-DE" sz="4800" dirty="0"/>
              <a:t>Arbeitsauftrag:</a:t>
            </a:r>
          </a:p>
          <a:p>
            <a:r>
              <a:rPr lang="de-DE" altLang="de-DE" sz="4800" dirty="0"/>
              <a:t>Die Materialien sollen in den Gruppen arbeitsteilig durchgearbeitet werden.</a:t>
            </a:r>
          </a:p>
          <a:p>
            <a:r>
              <a:rPr lang="de-DE" altLang="de-DE" sz="4800" dirty="0"/>
              <a:t>Dann sollen sich die Gruppenmitglieder untereinander austauschen und wichtige Punkte</a:t>
            </a:r>
          </a:p>
          <a:p>
            <a:r>
              <a:rPr lang="de-DE" altLang="de-DE" sz="4800" dirty="0"/>
              <a:t>zur Präsentation auf den Karten festhalten. Ziel ist der Vergleich der drei Länder.</a:t>
            </a:r>
          </a:p>
          <a:p>
            <a:r>
              <a:rPr lang="de-DE" altLang="de-DE" sz="4800" dirty="0"/>
              <a:t>Es gilt wie immer: Ein Gedanke pro Karte und leserlich schreiben. Der Arbeitsauftrag findet sich mit</a:t>
            </a:r>
          </a:p>
          <a:p>
            <a:r>
              <a:rPr lang="de-DE" altLang="de-DE" sz="4800" dirty="0"/>
              <a:t>detaillierten Anweisungen zur Ergebnispräsentation noch mal auf den Arbeitsblättern.</a:t>
            </a:r>
          </a:p>
        </p:txBody>
      </p:sp>
    </p:spTree>
    <p:extLst>
      <p:ext uri="{BB962C8B-B14F-4D97-AF65-F5344CB8AC3E}">
        <p14:creationId xmlns:p14="http://schemas.microsoft.com/office/powerpoint/2010/main" val="293365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2928549-663B-48F3-BF5F-DEB8D77463C7}"/>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Microsoft YaHei" panose="020B0503020204020204" pitchFamily="34" charset="-122"/>
              </a:defRPr>
            </a:lvl9pPr>
          </a:lstStyle>
          <a:p>
            <a:fld id="{15DB6619-F9D5-452E-9986-C77D501EB54E}" type="slidenum">
              <a:rPr lang="de-DE" altLang="de-DE">
                <a:solidFill>
                  <a:srgbClr val="000000"/>
                </a:solidFill>
                <a:latin typeface="Times New Roman" panose="02020603050405020304" pitchFamily="18" charset="0"/>
                <a:ea typeface="MS PGothic" panose="020B0600070205080204" pitchFamily="34" charset="-128"/>
              </a:rPr>
              <a:pPr/>
              <a:t>21</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1F1FF980-EAD3-4727-A3CD-0EDCFB18F4C6}"/>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a:extLst>
              <a:ext uri="{FF2B5EF4-FFF2-40B4-BE49-F238E27FC236}">
                <a16:creationId xmlns:a16="http://schemas.microsoft.com/office/drawing/2014/main" id="{EBECEDF3-2764-4B31-9DFD-5B8D2B511007}"/>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075" tIns="49538" rIns="99075" bIns="49538" anchor="ctr"/>
          <a:lstStyle/>
          <a:p>
            <a:pPr eaLnBrk="1" hangingPunct="1">
              <a:buClr>
                <a:srgbClr val="000000"/>
              </a:buClr>
              <a:buSzPct val="100000"/>
              <a:buFont typeface="Times New Roman" panose="02020603050405020304" pitchFamily="18" charset="0"/>
              <a:buNone/>
            </a:pPr>
            <a:endParaRPr lang="de-DE" altLang="de-DE"/>
          </a:p>
        </p:txBody>
      </p:sp>
      <p:sp>
        <p:nvSpPr>
          <p:cNvPr id="49157" name="Text Box 3">
            <a:extLst>
              <a:ext uri="{FF2B5EF4-FFF2-40B4-BE49-F238E27FC236}">
                <a16:creationId xmlns:a16="http://schemas.microsoft.com/office/drawing/2014/main" id="{B1DDAB80-D73E-40C1-BFB1-127E70A658F0}"/>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buSzPct val="100000"/>
            </a:pPr>
            <a:fld id="{8A279A33-CA8A-48F8-99F7-5FEE1B34627B}"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21</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49158" name="Notizenplatzhalter 1">
            <a:extLst>
              <a:ext uri="{FF2B5EF4-FFF2-40B4-BE49-F238E27FC236}">
                <a16:creationId xmlns:a16="http://schemas.microsoft.com/office/drawing/2014/main" id="{05BC4557-CD20-43CA-BEF6-74A78744853F}"/>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de-DE" altLang="de-DE"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22</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22</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de-DE" sz="1300" dirty="0"/>
              <a:t>Einleitung: Es gibt verschiedene Gründe für die Diskrepanz zwischen Anspruch</a:t>
            </a:r>
          </a:p>
          <a:p>
            <a:pPr lvl="0"/>
            <a:r>
              <a:rPr lang="de-DE" sz="1300" dirty="0"/>
              <a:t>(Gesetzen und Übereinkommen) und der Realität. Meistens kommen mehrere Ursachen zusammen.</a:t>
            </a:r>
          </a:p>
          <a:p>
            <a:pPr lvl="0"/>
            <a:r>
              <a:rPr lang="de-DE" sz="1300" dirty="0"/>
              <a:t>Folgende Ursachen gelten für alle drei Länder.</a:t>
            </a:r>
          </a:p>
          <a:p>
            <a:pPr lvl="0"/>
            <a:r>
              <a:rPr lang="de-DE" sz="1300" i="1" dirty="0"/>
              <a:t>Bei KLICK erscheint die Abbildung; die leeren Sechsecke in der Folie stehen für mögliche weitere Gründe,</a:t>
            </a:r>
          </a:p>
          <a:p>
            <a:pPr lvl="0"/>
            <a:r>
              <a:rPr lang="de-DE" sz="1300" i="1" dirty="0"/>
              <a:t>die hier nicht benannt werden.</a:t>
            </a:r>
          </a:p>
          <a:p>
            <a:pPr lvl="0"/>
            <a:endParaRPr lang="de-DE" sz="1300" dirty="0"/>
          </a:p>
          <a:p>
            <a:pPr defTabSz="495376">
              <a:defRPr/>
            </a:pPr>
            <a:r>
              <a:rPr lang="de-DE" sz="1300" b="1" dirty="0"/>
              <a:t>Abhängigkeit von der Industrie:</a:t>
            </a:r>
            <a:r>
              <a:rPr lang="de-DE" sz="1300" dirty="0"/>
              <a:t> Die Standorte sind oft wirtschaftlich abhängig von der Industrie.</a:t>
            </a:r>
          </a:p>
          <a:p>
            <a:pPr defTabSz="495376">
              <a:defRPr/>
            </a:pPr>
            <a:r>
              <a:rPr lang="de-DE" sz="1300" dirty="0"/>
              <a:t>Diese sorgt für Investitionen, Exporteinnahmen, Arbeitsplätze usw. Deswegen werden Missstände teilweise in Kauf genommen.</a:t>
            </a:r>
          </a:p>
          <a:p>
            <a:pPr lvl="0"/>
            <a:r>
              <a:rPr lang="de-DE" sz="1300" b="1" dirty="0"/>
              <a:t>Korruption:</a:t>
            </a:r>
            <a:r>
              <a:rPr lang="de-DE" sz="1300" dirty="0"/>
              <a:t> In allen Ländern ist Korruption verbreitet. So lässt es sich umgehen, sich an Gesetzte halten</a:t>
            </a:r>
          </a:p>
          <a:p>
            <a:pPr lvl="0"/>
            <a:r>
              <a:rPr lang="de-DE" sz="1300" dirty="0"/>
              <a:t>zu müssen sofern man zahlungsfähig ist.</a:t>
            </a:r>
          </a:p>
          <a:p>
            <a:pPr lvl="0"/>
            <a:r>
              <a:rPr lang="de-DE" sz="1300" b="1" dirty="0"/>
              <a:t>Tradition:</a:t>
            </a:r>
            <a:r>
              <a:rPr lang="de-DE" sz="1300" dirty="0"/>
              <a:t> Traditionen hinsichtlich der Rolle der Frau, Arbeitsbeziehungen, der Rolle von Autoritäten,</a:t>
            </a:r>
          </a:p>
          <a:p>
            <a:pPr lvl="0"/>
            <a:r>
              <a:rPr lang="de-DE" sz="1300" dirty="0"/>
              <a:t>dem Umgang mit Korruption usw. verhindern oder verlangsamen positive Veränderungen.</a:t>
            </a:r>
          </a:p>
          <a:p>
            <a:pPr lvl="0"/>
            <a:r>
              <a:rPr lang="de-DE" sz="1300" dirty="0"/>
              <a:t>Traditionen sind mitunter stärker als geschriebenes Recht oder internationale Absprachen zwischen Politiker*innen.</a:t>
            </a:r>
          </a:p>
          <a:p>
            <a:pPr lvl="0"/>
            <a:r>
              <a:rPr lang="de-DE" sz="1300" b="1" dirty="0"/>
              <a:t>Politischer Einfluss der Produzent*innen:</a:t>
            </a:r>
            <a:r>
              <a:rPr lang="de-DE" sz="1300" dirty="0"/>
              <a:t> Die Fabrikbesitzer*innen sind in den Produktionsländern oft einflussreiche</a:t>
            </a:r>
          </a:p>
          <a:p>
            <a:pPr lvl="0"/>
            <a:r>
              <a:rPr lang="de-DE" sz="1300" dirty="0"/>
              <a:t>Persönlichkeiten und haben sich zu gut organisierten Verbänden zusammengeschlossen.</a:t>
            </a:r>
          </a:p>
          <a:p>
            <a:pPr lvl="0"/>
            <a:r>
              <a:rPr lang="de-DE" sz="1300" dirty="0"/>
              <a:t>Oft sitzen viele von ihnen in den Parlamenten oder sie betreiben erfolgreich Lobby-Arbeit.</a:t>
            </a:r>
          </a:p>
          <a:p>
            <a:pPr lvl="0"/>
            <a:r>
              <a:rPr lang="de-DE" sz="1300" dirty="0"/>
              <a:t>So können sie die nationalen Rahmenbedingungen mitgestalten oder beeinflussen, wo weggeschaut wird.</a:t>
            </a:r>
          </a:p>
          <a:p>
            <a:pPr lvl="0"/>
            <a:r>
              <a:rPr lang="de-DE" sz="1300" b="1" dirty="0"/>
              <a:t>Zu wenig (unabhängige) Kontrollen:</a:t>
            </a:r>
            <a:r>
              <a:rPr lang="de-DE" sz="1300" dirty="0"/>
              <a:t> Von staatlicher Seite gibt es zu wenig Kontrolleur*innen.</a:t>
            </a:r>
          </a:p>
          <a:p>
            <a:pPr lvl="0"/>
            <a:r>
              <a:rPr lang="de-DE" sz="1300" dirty="0"/>
              <a:t>So kann die Einhaltung von Sozialstandards nicht sinnvoll überwacht werden. Zudem bieten die private Auditindustrie</a:t>
            </a:r>
          </a:p>
          <a:p>
            <a:pPr lvl="0"/>
            <a:r>
              <a:rPr lang="de-DE" sz="1300" dirty="0"/>
              <a:t>(das betrifft nicht nur die Produktionsländer, sondern ist ein globales Problem) und Korruption viele Möglichkeiten zur Beeinflussung.</a:t>
            </a:r>
          </a:p>
          <a:p>
            <a:pPr lvl="0"/>
            <a:r>
              <a:rPr lang="de-DE" sz="1300" dirty="0"/>
              <a:t>Schwache Gewerkschaften: Durch die Schwäche von Gewerkschaften durch schlechte rechtliche Rahmenbedingungen,</a:t>
            </a:r>
          </a:p>
          <a:p>
            <a:pPr lvl="0"/>
            <a:r>
              <a:rPr lang="de-DE" sz="1300" dirty="0"/>
              <a:t>Gewerkschaftsdiskriminierung und schlechte Zusammenarbeit zwischen den Gewerkschaften,</a:t>
            </a:r>
          </a:p>
          <a:p>
            <a:pPr lvl="0"/>
            <a:r>
              <a:rPr lang="de-DE" sz="1300" dirty="0"/>
              <a:t>können die Arbeiter*innen wenig politischen Einfluss geltend machen und oft nur schlecht auf Missstände hinweisen.</a:t>
            </a:r>
          </a:p>
          <a:p>
            <a:pPr lvl="0"/>
            <a:r>
              <a:rPr lang="de-DE" sz="1300" b="1" dirty="0"/>
              <a:t>Schwache Sanktionen:</a:t>
            </a:r>
            <a:r>
              <a:rPr lang="de-DE" sz="1300" dirty="0"/>
              <a:t> Wenn mal Rechtsverstöße auffliegen, sind die Strafen oft gering.</a:t>
            </a:r>
          </a:p>
          <a:p>
            <a:pPr lvl="0"/>
            <a:r>
              <a:rPr lang="de-DE" sz="1300" dirty="0"/>
              <a:t>So sind diese wenig abschreckend und es kann sich für Arbeitgeber*innen finanziell sogar lohnen, diese in Kauf zu nehmen.</a:t>
            </a:r>
          </a:p>
          <a:p>
            <a:pPr defTabSz="495376">
              <a:defRPr/>
            </a:pPr>
            <a:r>
              <a:rPr lang="de-DE" sz="1300" b="1" dirty="0"/>
              <a:t>Kaum Alternativen für Arbeiter*innen:</a:t>
            </a:r>
            <a:r>
              <a:rPr lang="de-DE" sz="1300" dirty="0"/>
              <a:t> In den Produktionsländern gibt es oft eine hohe Arbeitslosigkeit</a:t>
            </a:r>
          </a:p>
          <a:p>
            <a:pPr defTabSz="495376">
              <a:defRPr/>
            </a:pPr>
            <a:r>
              <a:rPr lang="de-DE" sz="1300" dirty="0"/>
              <a:t>und nur wenige Arbeitsplätze. Dadurch haben die Arbeiter*innen nur sehr wenig Alternativen bzw.</a:t>
            </a:r>
          </a:p>
          <a:p>
            <a:pPr defTabSz="495376">
              <a:defRPr/>
            </a:pPr>
            <a:r>
              <a:rPr lang="de-DE" sz="1300" dirty="0"/>
              <a:t>diese sind genauso schlecht. Entsprechend sehen sie wenig Chancen darin, den Arbeitsplatz zu wechseln</a:t>
            </a:r>
          </a:p>
          <a:p>
            <a:pPr defTabSz="495376">
              <a:defRPr/>
            </a:pPr>
            <a:r>
              <a:rPr lang="de-DE" sz="1300" dirty="0"/>
              <a:t>oder zu protestieren. Ein schlechter Job mit einem schlechten Einkommen ist für sie teilweise besser als</a:t>
            </a:r>
          </a:p>
          <a:p>
            <a:pPr defTabSz="495376">
              <a:defRPr/>
            </a:pPr>
            <a:r>
              <a:rPr lang="de-DE" sz="1300" dirty="0"/>
              <a:t>gar kein Job und gar kein Einkommen. In den Ländern gibt es kein soziales Netz, das sie auffängt.</a:t>
            </a:r>
          </a:p>
          <a:p>
            <a:pPr lvl="0"/>
            <a:r>
              <a:rPr lang="de-DE" sz="1300" b="1" dirty="0"/>
              <a:t>Einkaufspraxis der Unternehmen:</a:t>
            </a:r>
            <a:r>
              <a:rPr lang="de-DE" sz="1300" dirty="0"/>
              <a:t> Durch den wachsenden Preis- und Zeitdruck von Seiten der großen Unternehmen,</a:t>
            </a:r>
          </a:p>
          <a:p>
            <a:pPr lvl="0"/>
            <a:r>
              <a:rPr lang="de-DE" sz="1300" dirty="0"/>
              <a:t>werden ausbeuterische Arbeitsbedingungen und Rechtsverstöße gefördert. Es ist quasi nicht möglich,</a:t>
            </a:r>
          </a:p>
          <a:p>
            <a:pPr lvl="0"/>
            <a:r>
              <a:rPr lang="de-DE" sz="1300" dirty="0"/>
              <a:t>für die großen Modemarken im Fast Fashion Segment zu diesen Konditionen zu produzieren und</a:t>
            </a:r>
          </a:p>
          <a:p>
            <a:pPr lvl="0"/>
            <a:r>
              <a:rPr lang="de-DE" sz="1300" dirty="0"/>
              <a:t>den Arbeiter*innen menschenwürdige und rechtskonforme Arbeitsbedingungen zu ermöglichen.</a:t>
            </a:r>
          </a:p>
          <a:p>
            <a:pPr lvl="0"/>
            <a:endParaRPr lang="de-DE" sz="1300" dirty="0"/>
          </a:p>
          <a:p>
            <a:pPr lvl="0"/>
            <a:endParaRPr lang="de-DE" sz="1300" dirty="0"/>
          </a:p>
          <a:p>
            <a:pPr lvl="0"/>
            <a:r>
              <a:rPr lang="de-DE" sz="1300" b="1" i="1" dirty="0"/>
              <a:t>Überleitung zu nächster Folie:</a:t>
            </a:r>
          </a:p>
          <a:p>
            <a:pPr lvl="0"/>
            <a:r>
              <a:rPr lang="de-DE" sz="1300" dirty="0"/>
              <a:t>Wir haben nun gesehen, dass die Länder einige Gemeinsamkeiten haben, es aber auch Unterschiede gibt.</a:t>
            </a:r>
          </a:p>
          <a:p>
            <a:pPr lvl="0"/>
            <a:r>
              <a:rPr lang="de-DE" sz="1300" dirty="0"/>
              <a:t>Im Folgenden wird ein Aspekt herausgegriffen und soll näher betrachtet werden.</a:t>
            </a:r>
          </a:p>
          <a:p>
            <a:pPr lvl="0"/>
            <a:r>
              <a:rPr lang="de-DE" sz="1300" dirty="0"/>
              <a:t>Hier soll es auch exemplarisch um den Umgang mit Missständen in der Wertschöpfungskette gehen</a:t>
            </a:r>
          </a:p>
          <a:p>
            <a:pPr lvl="0"/>
            <a:r>
              <a:rPr lang="de-DE" sz="1300" dirty="0"/>
              <a:t>und Handlungsansätze, die verschiedene Akteur*innen verfolgen können. </a:t>
            </a:r>
          </a:p>
        </p:txBody>
      </p:sp>
    </p:spTree>
    <p:extLst>
      <p:ext uri="{BB962C8B-B14F-4D97-AF65-F5344CB8AC3E}">
        <p14:creationId xmlns:p14="http://schemas.microsoft.com/office/powerpoint/2010/main" val="185521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6BD37794-156A-4857-8E96-F7CB7B1FB38A}"/>
              </a:ext>
            </a:extLst>
          </p:cNvPr>
          <p:cNvSpPr txBox="1"/>
          <p:nvPr/>
        </p:nvSpPr>
        <p:spPr>
          <a:xfrm>
            <a:off x="4167059" y="10883162"/>
            <a:ext cx="3186962" cy="572143"/>
          </a:xfrm>
          <a:prstGeom prst="rect">
            <a:avLst/>
          </a:prstGeom>
          <a:noFill/>
          <a:ln>
            <a:noFill/>
          </a:ln>
        </p:spPr>
        <p:txBody>
          <a:bodyPr lIns="107267" tIns="53828" rIns="107267" bIns="53828" anchor="b"/>
          <a:lstStyle/>
          <a:p>
            <a:pPr algn="r">
              <a:defRPr/>
            </a:pPr>
            <a:fld id="{B9DAF12D-05D8-4765-8D8D-B7BE51B108DE}" type="slidenum">
              <a:rPr lang="de-DE" sz="1400" spc="-1">
                <a:solidFill>
                  <a:srgbClr val="000000"/>
                </a:solidFill>
                <a:uFill>
                  <a:solidFill>
                    <a:srgbClr val="FFFFFF"/>
                  </a:solidFill>
                </a:uFill>
                <a:latin typeface="Times New Roman"/>
                <a:ea typeface="MS PGothic"/>
              </a:rPr>
              <a:pPr algn="r">
                <a:defRPr/>
              </a:pPr>
              <a:t>23</a:t>
            </a:fld>
            <a:endParaRPr lang="de-DE" sz="15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CEA398A4-9A26-43DA-BC65-515F9978D6F6}"/>
              </a:ext>
            </a:extLst>
          </p:cNvPr>
          <p:cNvSpPr>
            <a:spLocks noGrp="1"/>
          </p:cNvSpPr>
          <p:nvPr>
            <p:ph type="body"/>
          </p:nvPr>
        </p:nvSpPr>
        <p:spPr>
          <a:xfrm>
            <a:off x="980097" y="5440692"/>
            <a:ext cx="5393826" cy="5154621"/>
          </a:xfrm>
        </p:spPr>
        <p:txBody>
          <a:bodyPr lIns="107267" tIns="53828" rIns="107267" bIns="53828"/>
          <a:lstStyle/>
          <a:p>
            <a:pPr defTabSz="495376">
              <a:defRPr/>
            </a:pPr>
            <a:r>
              <a:rPr lang="de-DE" sz="4800" dirty="0"/>
              <a:t>Einleitung: Die Frauenrechtsverstöße sowie das Ausmaß geschlechtsspezifischer Gewalt</a:t>
            </a:r>
          </a:p>
          <a:p>
            <a:pPr defTabSz="495376">
              <a:defRPr/>
            </a:pPr>
            <a:r>
              <a:rPr lang="de-DE" sz="4800" dirty="0"/>
              <a:t>in den Ländern sind umfassend. Gleichzeitig ist die Situation von Frauen zentrales Anliegen für FEMNET</a:t>
            </a:r>
          </a:p>
          <a:p>
            <a:pPr defTabSz="495376">
              <a:defRPr/>
            </a:pPr>
            <a:r>
              <a:rPr lang="de-DE" sz="4800" dirty="0"/>
              <a:t>und in unserer Arbeit geht es darum, dass die Rechte von Frauen eingefordert und durchgesetzt werden.</a:t>
            </a:r>
          </a:p>
          <a:p>
            <a:pPr defTabSz="495376">
              <a:defRPr/>
            </a:pPr>
            <a:r>
              <a:rPr lang="de-DE" sz="4800" dirty="0"/>
              <a:t>Deswegen haben wir als Querschnittsaspekt für Äthiopien und Myanmar (und auch das „alte“ Produktionsland Bangladesch)</a:t>
            </a:r>
          </a:p>
          <a:p>
            <a:pPr defTabSz="495376">
              <a:defRPr/>
            </a:pPr>
            <a:r>
              <a:rPr lang="de-DE" sz="4800" dirty="0"/>
              <a:t>geschlechtsspezifische Gewalt (gender-</a:t>
            </a:r>
            <a:r>
              <a:rPr lang="de-DE" sz="4800" dirty="0" err="1"/>
              <a:t>based</a:t>
            </a:r>
            <a:r>
              <a:rPr lang="de-DE" sz="4800" dirty="0"/>
              <a:t> </a:t>
            </a:r>
            <a:r>
              <a:rPr lang="de-DE" sz="4800" dirty="0" err="1"/>
              <a:t>violence</a:t>
            </a:r>
            <a:r>
              <a:rPr lang="de-DE" sz="4800" dirty="0"/>
              <a:t>, GBV) ausgewählt. Was das ist, werden wir uns nun ansehen.</a:t>
            </a:r>
          </a:p>
          <a:p>
            <a:pPr defTabSz="495376">
              <a:defRPr/>
            </a:pPr>
            <a:r>
              <a:rPr lang="de-DE" sz="4800" dirty="0"/>
              <a:t>Das Thema hat aber auch für andere Produktionsländer große Relevanz. </a:t>
            </a:r>
          </a:p>
        </p:txBody>
      </p:sp>
    </p:spTree>
    <p:extLst>
      <p:ext uri="{BB962C8B-B14F-4D97-AF65-F5344CB8AC3E}">
        <p14:creationId xmlns:p14="http://schemas.microsoft.com/office/powerpoint/2010/main" val="87323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24</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24</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sz="1300" b="1" dirty="0"/>
              <a:t>Video: </a:t>
            </a:r>
            <a:r>
              <a:rPr lang="de-DE" sz="1300" b="1" dirty="0" err="1"/>
              <a:t>Preventing</a:t>
            </a:r>
            <a:r>
              <a:rPr lang="de-DE" sz="1300" b="1" dirty="0"/>
              <a:t> Sexual </a:t>
            </a:r>
            <a:r>
              <a:rPr lang="de-DE" sz="1300" b="1" dirty="0" err="1"/>
              <a:t>Harassment</a:t>
            </a:r>
            <a:r>
              <a:rPr lang="de-DE" sz="1300" b="1" dirty="0"/>
              <a:t> at </a:t>
            </a:r>
            <a:r>
              <a:rPr lang="de-DE" sz="1300" b="1" dirty="0" err="1"/>
              <a:t>the</a:t>
            </a:r>
            <a:r>
              <a:rPr lang="de-DE" sz="1300" b="1" dirty="0"/>
              <a:t> </a:t>
            </a:r>
            <a:r>
              <a:rPr lang="de-DE" sz="1300" b="1" dirty="0" err="1"/>
              <a:t>Workplace</a:t>
            </a:r>
            <a:r>
              <a:rPr lang="de-DE" sz="1300" b="1" dirty="0"/>
              <a:t> </a:t>
            </a:r>
            <a:r>
              <a:rPr lang="de-DE" sz="1300" dirty="0"/>
              <a:t> https://www.ilo.org/hanoi/Informationresources/Publicinformation/Videos/WCMS_553947/lang--en/index.htm oder auf YouTube: https://www.youtube.com/watch?v=XcLqoazXN-U&amp;feature=emb_logo, Zugriff 05.08.2020</a:t>
            </a:r>
            <a:br>
              <a:rPr lang="de-DE" sz="1300" dirty="0"/>
            </a:br>
            <a:r>
              <a:rPr lang="de-DE" sz="1300" dirty="0"/>
              <a:t>(auch abgelegt in den Hintergrundmaterialien)</a:t>
            </a:r>
          </a:p>
          <a:p>
            <a:endParaRPr lang="de-DE" sz="1300" dirty="0"/>
          </a:p>
          <a:p>
            <a:endParaRPr lang="de-DE" sz="1300" b="1" dirty="0"/>
          </a:p>
        </p:txBody>
      </p:sp>
    </p:spTree>
    <p:extLst>
      <p:ext uri="{BB962C8B-B14F-4D97-AF65-F5344CB8AC3E}">
        <p14:creationId xmlns:p14="http://schemas.microsoft.com/office/powerpoint/2010/main" val="730704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25</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defRPr/>
            </a:pPr>
            <a:r>
              <a:rPr lang="de-DE" dirty="0"/>
              <a:t>Stand 2018: Mehr als 35% aller Frauen weltweit leiden unter physischer und/oder sexueller Gewalt.</a:t>
            </a:r>
          </a:p>
          <a:p>
            <a:pPr defTabSz="495376">
              <a:defRPr/>
            </a:pPr>
            <a:r>
              <a:rPr lang="de-DE" baseline="0" dirty="0"/>
              <a:t>Das sind rund 818 Millionen Frauen und somit ca. 10x so viele Menschen wie in Deutschland leben</a:t>
            </a:r>
            <a:endParaRPr lang="de-DE" dirty="0"/>
          </a:p>
          <a:p>
            <a:pPr defTabSz="495376">
              <a:defRPr/>
            </a:pPr>
            <a:r>
              <a:rPr lang="de-DE" dirty="0"/>
              <a:t>Hinweis: Bei dieser Zahl sind viele</a:t>
            </a:r>
            <a:r>
              <a:rPr lang="de-DE" baseline="0" dirty="0"/>
              <a:t> Aspekte geschlechtsspezifischer Gewalt ausgeklammert –</a:t>
            </a:r>
          </a:p>
          <a:p>
            <a:pPr defTabSz="495376">
              <a:defRPr/>
            </a:pPr>
            <a:r>
              <a:rPr lang="de-DE" baseline="0" dirty="0"/>
              <a:t>die Zahl der von geschlechtsspezifischer Gewalt betroffenen Frauen liegt höher!</a:t>
            </a:r>
          </a:p>
          <a:p>
            <a:pPr defTabSz="495376">
              <a:defRPr/>
            </a:pPr>
            <a:r>
              <a:rPr lang="de-DE" i="1" baseline="0" dirty="0"/>
              <a:t>Quelle: Internationaler Gewerkschaftsbund (International Trade Union </a:t>
            </a:r>
            <a:r>
              <a:rPr lang="de-DE" i="1" baseline="0" dirty="0" err="1"/>
              <a:t>Confederation</a:t>
            </a:r>
            <a:r>
              <a:rPr lang="de-DE" i="1" baseline="0" dirty="0"/>
              <a:t>),</a:t>
            </a:r>
          </a:p>
          <a:p>
            <a:pPr defTabSz="495376">
              <a:defRPr/>
            </a:pPr>
            <a:r>
              <a:rPr lang="de-DE" i="1" baseline="0" dirty="0"/>
              <a:t>https://www.ituc-csi.org/IMG/pdf/tool_kits_en_2018_final-2.pdf, Seite 3, Zugriff 29.07.2020</a:t>
            </a:r>
          </a:p>
          <a:p>
            <a:pPr defTabSz="495376">
              <a:defRPr/>
            </a:pPr>
            <a:endParaRPr lang="de-DE" i="1" baseline="0" dirty="0"/>
          </a:p>
          <a:p>
            <a:pPr defTabSz="495376">
              <a:defRPr/>
            </a:pPr>
            <a:r>
              <a:rPr lang="de-DE" i="1" baseline="0" dirty="0"/>
              <a:t>Weitere Quellen:</a:t>
            </a:r>
          </a:p>
          <a:p>
            <a:pPr defTabSz="495376">
              <a:defRPr/>
            </a:pPr>
            <a:r>
              <a:rPr lang="de-DE" i="1" baseline="0" dirty="0"/>
              <a:t>https://www.ilo.org/wcmsp5/groups/public/---ed_protect/---protrav/---safework/documents/publication/wcms_751832.pdf </a:t>
            </a:r>
            <a:r>
              <a:rPr lang="de-DE" i="0" baseline="0" dirty="0"/>
              <a:t>vgl. Seite 21 für Zahlen einzelner Länder</a:t>
            </a:r>
            <a:br>
              <a:rPr lang="de-DE" i="0" baseline="0" dirty="0"/>
            </a:br>
            <a:r>
              <a:rPr lang="de-DE" i="1" baseline="0" dirty="0"/>
              <a:t>https://www.worldbank.org/en/topic/socialdevelopment/brief/violence-against-women-and-girls </a:t>
            </a:r>
            <a:r>
              <a:rPr lang="de-DE" i="0" baseline="0" dirty="0"/>
              <a:t>Infos der WHO, Artikel von 2019</a:t>
            </a:r>
          </a:p>
          <a:p>
            <a:pPr defTabSz="495376">
              <a:defRPr/>
            </a:pPr>
            <a:r>
              <a:rPr lang="de-DE" i="0" baseline="0" dirty="0"/>
              <a:t>Zugriff 30.07.2020</a:t>
            </a:r>
          </a:p>
        </p:txBody>
      </p:sp>
    </p:spTree>
    <p:extLst>
      <p:ext uri="{BB962C8B-B14F-4D97-AF65-F5344CB8AC3E}">
        <p14:creationId xmlns:p14="http://schemas.microsoft.com/office/powerpoint/2010/main" val="313222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26</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26</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defRPr/>
            </a:pPr>
            <a:r>
              <a:rPr lang="de-DE" dirty="0"/>
              <a:t>Von diesen 35% aller Frauen weltweit (vorherige Folie), sind wiederum</a:t>
            </a:r>
            <a:r>
              <a:rPr lang="de-DE" baseline="0" dirty="0"/>
              <a:t> 40-50% von sexueller Gewalt am Arbeitsplatz betroffen.</a:t>
            </a:r>
          </a:p>
          <a:p>
            <a:pPr defTabSz="495376">
              <a:defRPr/>
            </a:pPr>
            <a:r>
              <a:rPr lang="de-DE" i="1" baseline="0" dirty="0"/>
              <a:t>Quelle: Internationaler Gewerkschaftsbund (International Trade Union </a:t>
            </a:r>
            <a:r>
              <a:rPr lang="de-DE" i="1" baseline="0" dirty="0" err="1"/>
              <a:t>Confederation</a:t>
            </a:r>
            <a:r>
              <a:rPr lang="de-DE" i="1" baseline="0" dirty="0"/>
              <a:t>),</a:t>
            </a:r>
          </a:p>
          <a:p>
            <a:pPr defTabSz="495376">
              <a:defRPr/>
            </a:pPr>
            <a:r>
              <a:rPr lang="de-DE" i="1" baseline="0" dirty="0"/>
              <a:t>https://www.ituc-csi.org/IMG/pdf/tool_kits_en_2018_final-2.pdf, Seite 3, Zugriff 29.07.2020</a:t>
            </a:r>
          </a:p>
        </p:txBody>
      </p:sp>
    </p:spTree>
    <p:extLst>
      <p:ext uri="{BB962C8B-B14F-4D97-AF65-F5344CB8AC3E}">
        <p14:creationId xmlns:p14="http://schemas.microsoft.com/office/powerpoint/2010/main" val="285315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27</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27</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b="1" i="1" dirty="0"/>
              <a:t>Zusätzlich bitte mündlich ergänzen:</a:t>
            </a:r>
          </a:p>
          <a:p>
            <a:r>
              <a:rPr lang="de-DE" b="0" dirty="0"/>
              <a:t>Laut UNO</a:t>
            </a:r>
            <a:r>
              <a:rPr lang="de-DE" b="0" baseline="0" dirty="0"/>
              <a:t> ist geschlechtsspezifische Gewalt eine Menschenrechtsverletzung.</a:t>
            </a:r>
            <a:endParaRPr lang="de-DE" b="0" dirty="0"/>
          </a:p>
        </p:txBody>
      </p:sp>
    </p:spTree>
    <p:extLst>
      <p:ext uri="{BB962C8B-B14F-4D97-AF65-F5344CB8AC3E}">
        <p14:creationId xmlns:p14="http://schemas.microsoft.com/office/powerpoint/2010/main" val="2633506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28</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28</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Typischerweise</a:t>
            </a:r>
            <a:r>
              <a:rPr lang="de-DE" baseline="0" dirty="0"/>
              <a:t> geht geschlechtsspezifische Gewalt von Männern aus und richtet sich gegen Frauen.</a:t>
            </a:r>
          </a:p>
          <a:p>
            <a:r>
              <a:rPr lang="de-DE" baseline="0" dirty="0"/>
              <a:t>Es sind aber auch Menschen anderer Geschlechtsidentität und sexuelle Minderheiten (sexuelle Orientierung) betroffen.</a:t>
            </a:r>
          </a:p>
          <a:p>
            <a:r>
              <a:rPr lang="de-DE" dirty="0"/>
              <a:t>Geschlechtsspezifische Gewalt kommt einerseits strukturell auf gesamtgesellschaftlicher Ebene vor,</a:t>
            </a:r>
          </a:p>
          <a:p>
            <a:r>
              <a:rPr lang="de-DE" dirty="0"/>
              <a:t>schlägt sich</a:t>
            </a:r>
            <a:r>
              <a:rPr lang="de-DE" baseline="0" dirty="0"/>
              <a:t> aber ganz konkret zum Beispiel im Arbeitskontext nieder.</a:t>
            </a:r>
          </a:p>
          <a:p>
            <a:r>
              <a:rPr lang="de-DE" baseline="0" dirty="0"/>
              <a:t>Sie kann sich gegen Gruppen (z.B. Frauen) richten, genauso aber gegen Individuen (z.B. einzelne Frauen)</a:t>
            </a:r>
          </a:p>
          <a:p>
            <a:r>
              <a:rPr lang="de-DE" baseline="0" dirty="0"/>
              <a:t>und sowohl von Gruppen als auch von Einzelpersonen ausgehen.</a:t>
            </a:r>
          </a:p>
        </p:txBody>
      </p:sp>
    </p:spTree>
    <p:extLst>
      <p:ext uri="{BB962C8B-B14F-4D97-AF65-F5344CB8AC3E}">
        <p14:creationId xmlns:p14="http://schemas.microsoft.com/office/powerpoint/2010/main" val="102419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29</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29</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Damit nicht der Eindruck entsteht, geschlechtsspezifische Gewalt sei nur ein Thema in sogenannten „Entwicklungsländern“,</a:t>
            </a:r>
          </a:p>
          <a:p>
            <a:r>
              <a:rPr lang="de-DE" dirty="0"/>
              <a:t>hier Zahlen zu Europa.</a:t>
            </a:r>
          </a:p>
          <a:p>
            <a:br>
              <a:rPr lang="de-DE" i="1" dirty="0"/>
            </a:br>
            <a:r>
              <a:rPr lang="de-DE" i="1" dirty="0"/>
              <a:t>Quelle: https://www.etuc.org/sites/default/files/document/files/angenommen-de-gender-based_violence_at_work_and_at_home_-_ein_gewerkschaftsthema_entschliessung.pdf, Zugriff 29.07.2020</a:t>
            </a:r>
          </a:p>
          <a:p>
            <a:endParaRPr lang="de-DE" i="1" dirty="0"/>
          </a:p>
          <a:p>
            <a:r>
              <a:rPr lang="de-DE" i="1" dirty="0"/>
              <a:t>Zu Deutschland: </a:t>
            </a:r>
          </a:p>
          <a:p>
            <a:r>
              <a:rPr lang="de-DE" i="1" dirty="0"/>
              <a:t>https://www.antidiskriminierungsstelle.de/SharedDocs/Downloads/DE/publikationen/Jahresberichte/2019.pdf?__blob=publicationFile&amp;v=3</a:t>
            </a:r>
          </a:p>
          <a:p>
            <a:pPr defTabSz="495376">
              <a:defRPr/>
            </a:pPr>
            <a:r>
              <a:rPr lang="de-DE" i="1" u="none" dirty="0"/>
              <a:t>„</a:t>
            </a:r>
            <a:r>
              <a:rPr lang="de-DE" u="none" dirty="0"/>
              <a:t>Die </a:t>
            </a:r>
            <a:r>
              <a:rPr lang="de-DE" u="none" dirty="0">
                <a:hlinkClick r:id="rId3"/>
              </a:rPr>
              <a:t>Antidiskriminierungsstelle des Bundes</a:t>
            </a:r>
            <a:r>
              <a:rPr lang="de-DE" u="none" dirty="0"/>
              <a:t> hat am 25. Oktober die Studie </a:t>
            </a:r>
            <a:r>
              <a:rPr lang="de-DE" u="none" dirty="0">
                <a:hlinkClick r:id="rId4"/>
              </a:rPr>
              <a:t>"Strategien im Umgang mit sexueller Belästigung am Arbeitsplatz - Lösungsstrategien und Maßnahmen zur Intervention"</a:t>
            </a:r>
            <a:r>
              <a:rPr lang="de-DE" u="none" dirty="0"/>
              <a:t> vorgelegt</a:t>
            </a:r>
            <a:r>
              <a:rPr lang="de-DE" dirty="0"/>
              <a:t>. Demnach hat jede elfte erwerbstätige Person (neun Prozent der Befragten) in den vergangenen drei Jahren sexuelle Belästigung am Arbeitsplatz erlebt. </a:t>
            </a:r>
            <a:r>
              <a:rPr lang="de-DE" b="1" dirty="0"/>
              <a:t>Frauen waren mit einem Anteil von 13 </a:t>
            </a:r>
            <a:r>
              <a:rPr lang="de-DE" dirty="0"/>
              <a:t>Prozent mehr als doppelt so häufig betroffen wie Männer (fünf Prozent).</a:t>
            </a:r>
            <a:br>
              <a:rPr lang="de-DE" dirty="0"/>
            </a:br>
            <a:r>
              <a:rPr lang="de-DE" dirty="0"/>
              <a:t>Mehr als die Hälfte (53 Prozent) der Belästigungen ging von Dritten aus - Kundinnen und Kunden, Patientinnen und Patienten, Klientinnen und Klienten. Bei 43 Prozent der belästigenden Personen handelte es sich um Kolleginnen und Kollegen, bei 19 Prozent waren es Vorgesetzte oder betrieblich höhergestellte Personen.“</a:t>
            </a:r>
            <a:br>
              <a:rPr lang="de-DE" dirty="0"/>
            </a:br>
            <a:r>
              <a:rPr lang="de-DE" i="1" dirty="0"/>
              <a:t>https://www.bmfsfj.de/bmfsfj/aktuelles/alle-meldungen/sexuelle-belaestigung-am-arbeitsplatz-betrifft-vor-allem-frauen-/140380</a:t>
            </a:r>
            <a:r>
              <a:rPr lang="de-DE" i="1" u="none" dirty="0"/>
              <a:t>, Zugriff 04.08.2020</a:t>
            </a:r>
          </a:p>
          <a:p>
            <a:pPr defTabSz="495376">
              <a:defRPr/>
            </a:pPr>
            <a:r>
              <a:rPr lang="de-DE" i="1" dirty="0"/>
              <a:t>https://fra.europa.eu/sites/default/files/fra-2014-vaw-survey-factsheet_de.pdf, Zugriff 04.08.2020</a:t>
            </a:r>
          </a:p>
          <a:p>
            <a:endParaRPr lang="de-DE" i="1" dirty="0"/>
          </a:p>
          <a:p>
            <a:r>
              <a:rPr lang="de-DE" i="1" dirty="0"/>
              <a:t>Zusatz: Video zu den Ergebnissen der deutschen Studie zu geschlechtsspezifischer Gewalt am Arbeitsplatz von 2019 von der Tagessschau: </a:t>
            </a:r>
          </a:p>
          <a:p>
            <a:r>
              <a:rPr lang="de-DE" i="1" dirty="0"/>
              <a:t>Als Download im Ordner oder hier: https://www.youtube.com/watch?v=BtLRGdnUIjI</a:t>
            </a:r>
            <a:r>
              <a:rPr lang="de-DE" i="1"/>
              <a:t>, Zugriff 05.08.2020</a:t>
            </a:r>
            <a:endParaRPr lang="de-DE" i="1" dirty="0"/>
          </a:p>
          <a:p>
            <a:endParaRPr lang="de-DE" i="1" dirty="0"/>
          </a:p>
          <a:p>
            <a:r>
              <a:rPr lang="de-DE" i="1" dirty="0"/>
              <a:t>Alternativ online: https://www.welt.de/vermischtes/article202472464/Sexuelle-Belaestigung-am-Arbeitsplatz-In-den-seltensten-Faellen-ist-es-der-Chef.html, Zugriff 03.08.2020</a:t>
            </a:r>
          </a:p>
        </p:txBody>
      </p:sp>
    </p:spTree>
    <p:extLst>
      <p:ext uri="{BB962C8B-B14F-4D97-AF65-F5344CB8AC3E}">
        <p14:creationId xmlns:p14="http://schemas.microsoft.com/office/powerpoint/2010/main" val="97017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3</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3</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defRPr/>
            </a:pPr>
            <a:r>
              <a:rPr lang="de-DE" altLang="de-DE" dirty="0">
                <a:cs typeface="Times New Roman" charset="0"/>
              </a:rPr>
              <a:t>Antworten finden sich in der Anleitung</a:t>
            </a:r>
          </a:p>
        </p:txBody>
      </p:sp>
    </p:spTree>
    <p:extLst>
      <p:ext uri="{BB962C8B-B14F-4D97-AF65-F5344CB8AC3E}">
        <p14:creationId xmlns:p14="http://schemas.microsoft.com/office/powerpoint/2010/main" val="3694018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30</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30</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baseline="0" dirty="0"/>
              <a:t>#</a:t>
            </a:r>
            <a:r>
              <a:rPr lang="de-DE" baseline="0" dirty="0" err="1"/>
              <a:t>MeToo</a:t>
            </a:r>
            <a:r>
              <a:rPr lang="de-DE" baseline="0" dirty="0"/>
              <a:t>-Debatte seit 2017: sexuelle Belästigung und auch andere Formen geschlechtsspezifischer Gewalt</a:t>
            </a:r>
          </a:p>
          <a:p>
            <a:r>
              <a:rPr lang="de-DE" baseline="0" dirty="0"/>
              <a:t>sind aktuelle Themen, die viele Menschen betreffen. In diesem Kontext hat sich auch wieder gezeigt,</a:t>
            </a:r>
          </a:p>
          <a:p>
            <a:r>
              <a:rPr lang="de-DE" baseline="0" dirty="0"/>
              <a:t>dass allein das Thematisieren die erste Hürde ist, die nächste ist, dass diese Form von Gewalt anerkannt wird</a:t>
            </a:r>
          </a:p>
          <a:p>
            <a:r>
              <a:rPr lang="de-DE" baseline="0" dirty="0"/>
              <a:t>und schließlich müssten noch Verbesserungen umgesetzt werden.</a:t>
            </a:r>
          </a:p>
          <a:p>
            <a:endParaRPr lang="de-DE" baseline="0" dirty="0"/>
          </a:p>
          <a:p>
            <a:r>
              <a:rPr lang="de-DE" b="0" i="1" u="none" dirty="0">
                <a:solidFill>
                  <a:srgbClr val="0A1635"/>
                </a:solidFill>
              </a:rPr>
              <a:t>Kurze Hintergrundinfo:</a:t>
            </a:r>
          </a:p>
          <a:p>
            <a:r>
              <a:rPr lang="de-DE" b="0" i="1" u="none" dirty="0">
                <a:solidFill>
                  <a:srgbClr val="0A1635"/>
                </a:solidFill>
              </a:rPr>
              <a:t>#</a:t>
            </a:r>
            <a:r>
              <a:rPr lang="de-DE" b="0" i="1" u="none" dirty="0" err="1">
                <a:solidFill>
                  <a:srgbClr val="0A1635"/>
                </a:solidFill>
              </a:rPr>
              <a:t>MeToo</a:t>
            </a:r>
            <a:r>
              <a:rPr lang="de-DE" b="0" i="1" u="none" dirty="0">
                <a:solidFill>
                  <a:srgbClr val="0A1635"/>
                </a:solidFill>
              </a:rPr>
              <a:t> ist ein </a:t>
            </a:r>
            <a:r>
              <a:rPr lang="de-DE" b="0" i="1" u="none" dirty="0">
                <a:solidFill>
                  <a:srgbClr val="0A1635"/>
                </a:solidFill>
                <a:hlinkClick r:id="rId3" tooltip="Hashtag">
                  <a:extLst>
                    <a:ext uri="{A12FA001-AC4F-418D-AE19-62706E023703}">
                      <ahyp:hlinkClr xmlns:ahyp="http://schemas.microsoft.com/office/drawing/2018/hyperlinkcolor" val="tx"/>
                    </a:ext>
                  </a:extLst>
                </a:hlinkClick>
              </a:rPr>
              <a:t>Hashtag</a:t>
            </a:r>
            <a:r>
              <a:rPr lang="de-DE" b="0" i="1" u="none" dirty="0">
                <a:solidFill>
                  <a:srgbClr val="0A1635"/>
                </a:solidFill>
              </a:rPr>
              <a:t>, das ab Mitte Oktober 2017 im Zuge des </a:t>
            </a:r>
            <a:r>
              <a:rPr lang="de-DE" b="0" i="1" u="none" dirty="0">
                <a:solidFill>
                  <a:srgbClr val="0A1635"/>
                </a:solidFill>
                <a:hlinkClick r:id="rId4" tooltip="Weinstein-Skandal">
                  <a:extLst>
                    <a:ext uri="{A12FA001-AC4F-418D-AE19-62706E023703}">
                      <ahyp:hlinkClr xmlns:ahyp="http://schemas.microsoft.com/office/drawing/2018/hyperlinkcolor" val="tx"/>
                    </a:ext>
                  </a:extLst>
                </a:hlinkClick>
              </a:rPr>
              <a:t>Weinstein-Skandals</a:t>
            </a:r>
            <a:r>
              <a:rPr lang="de-DE" b="0" i="1" u="none" dirty="0">
                <a:solidFill>
                  <a:srgbClr val="0A1635"/>
                </a:solidFill>
              </a:rPr>
              <a:t> Verbreitung</a:t>
            </a:r>
          </a:p>
          <a:p>
            <a:r>
              <a:rPr lang="de-DE" b="0" i="1" u="none" dirty="0">
                <a:solidFill>
                  <a:srgbClr val="0A1635"/>
                </a:solidFill>
              </a:rPr>
              <a:t>in den </a:t>
            </a:r>
            <a:r>
              <a:rPr lang="de-DE" b="0" i="1" u="none" dirty="0">
                <a:solidFill>
                  <a:srgbClr val="0A1635"/>
                </a:solidFill>
                <a:hlinkClick r:id="rId5" tooltip="Soziales Netzwerk (Internet)">
                  <a:extLst>
                    <a:ext uri="{A12FA001-AC4F-418D-AE19-62706E023703}">
                      <ahyp:hlinkClr xmlns:ahyp="http://schemas.microsoft.com/office/drawing/2018/hyperlinkcolor" val="tx"/>
                    </a:ext>
                  </a:extLst>
                </a:hlinkClick>
              </a:rPr>
              <a:t>sozialen Netzwerken</a:t>
            </a:r>
            <a:r>
              <a:rPr lang="de-DE" b="0" i="1" u="none" dirty="0">
                <a:solidFill>
                  <a:srgbClr val="0A1635"/>
                </a:solidFill>
              </a:rPr>
              <a:t> erfuhr. Die Phrase „Me </a:t>
            </a:r>
            <a:r>
              <a:rPr lang="de-DE" b="0" i="1" u="none" dirty="0" err="1">
                <a:solidFill>
                  <a:srgbClr val="0A1635"/>
                </a:solidFill>
              </a:rPr>
              <a:t>too</a:t>
            </a:r>
            <a:r>
              <a:rPr lang="de-DE" b="0" i="1" u="none" dirty="0">
                <a:solidFill>
                  <a:srgbClr val="0A1635"/>
                </a:solidFill>
              </a:rPr>
              <a:t>“ geht auf die Aktivistin </a:t>
            </a:r>
            <a:r>
              <a:rPr lang="de-DE" b="0" i="1" u="none" dirty="0" err="1">
                <a:solidFill>
                  <a:srgbClr val="0A1635"/>
                </a:solidFill>
                <a:hlinkClick r:id="rId6" tooltip="Tarana Burke (Seite nicht vorhanden)">
                  <a:extLst>
                    <a:ext uri="{A12FA001-AC4F-418D-AE19-62706E023703}">
                      <ahyp:hlinkClr xmlns:ahyp="http://schemas.microsoft.com/office/drawing/2018/hyperlinkcolor" val="tx"/>
                    </a:ext>
                  </a:extLst>
                </a:hlinkClick>
              </a:rPr>
              <a:t>Tarana</a:t>
            </a:r>
            <a:r>
              <a:rPr lang="de-DE" b="0" i="1" u="none" dirty="0">
                <a:solidFill>
                  <a:srgbClr val="0A1635"/>
                </a:solidFill>
                <a:hlinkClick r:id="rId6" tooltip="Tarana Burke (Seite nicht vorhanden)">
                  <a:extLst>
                    <a:ext uri="{A12FA001-AC4F-418D-AE19-62706E023703}">
                      <ahyp:hlinkClr xmlns:ahyp="http://schemas.microsoft.com/office/drawing/2018/hyperlinkcolor" val="tx"/>
                    </a:ext>
                  </a:extLst>
                </a:hlinkClick>
              </a:rPr>
              <a:t> Burke</a:t>
            </a:r>
            <a:r>
              <a:rPr lang="de-DE" b="0" i="1" u="none" dirty="0">
                <a:solidFill>
                  <a:srgbClr val="0A1635"/>
                </a:solidFill>
              </a:rPr>
              <a:t> zurück</a:t>
            </a:r>
          </a:p>
          <a:p>
            <a:r>
              <a:rPr lang="de-DE" b="0" i="1" u="none" dirty="0">
                <a:solidFill>
                  <a:srgbClr val="0A1635"/>
                </a:solidFill>
              </a:rPr>
              <a:t>und wurde als Hashtag durch die </a:t>
            </a:r>
            <a:r>
              <a:rPr lang="de-DE" b="0" i="1" u="none" dirty="0">
                <a:solidFill>
                  <a:srgbClr val="0A1635"/>
                </a:solidFill>
                <a:hlinkClick r:id="rId7" tooltip="Schauspieler">
                  <a:extLst>
                    <a:ext uri="{A12FA001-AC4F-418D-AE19-62706E023703}">
                      <ahyp:hlinkClr xmlns:ahyp="http://schemas.microsoft.com/office/drawing/2018/hyperlinkcolor" val="tx"/>
                    </a:ext>
                  </a:extLst>
                </a:hlinkClick>
              </a:rPr>
              <a:t>Schauspielerin</a:t>
            </a:r>
            <a:r>
              <a:rPr lang="de-DE" b="0" i="1" u="none" dirty="0">
                <a:solidFill>
                  <a:srgbClr val="0A1635"/>
                </a:solidFill>
              </a:rPr>
              <a:t> </a:t>
            </a:r>
            <a:r>
              <a:rPr lang="de-DE" b="0" i="1" u="none" dirty="0">
                <a:solidFill>
                  <a:srgbClr val="0A1635"/>
                </a:solidFill>
                <a:hlinkClick r:id="rId8" tooltip="Alyssa Milano">
                  <a:extLst>
                    <a:ext uri="{A12FA001-AC4F-418D-AE19-62706E023703}">
                      <ahyp:hlinkClr xmlns:ahyp="http://schemas.microsoft.com/office/drawing/2018/hyperlinkcolor" val="tx"/>
                    </a:ext>
                  </a:extLst>
                </a:hlinkClick>
              </a:rPr>
              <a:t>Alyssa Milano</a:t>
            </a:r>
            <a:r>
              <a:rPr lang="de-DE" b="0" i="1" u="none" dirty="0">
                <a:solidFill>
                  <a:srgbClr val="0A1635"/>
                </a:solidFill>
              </a:rPr>
              <a:t> populär, die betroffene Frauen ermutigte,</a:t>
            </a:r>
          </a:p>
          <a:p>
            <a:r>
              <a:rPr lang="de-DE" b="0" i="1" u="none" dirty="0">
                <a:solidFill>
                  <a:srgbClr val="0A1635"/>
                </a:solidFill>
              </a:rPr>
              <a:t>mit </a:t>
            </a:r>
            <a:r>
              <a:rPr lang="de-DE" b="0" i="1" u="none" dirty="0">
                <a:solidFill>
                  <a:srgbClr val="0A1635"/>
                </a:solidFill>
                <a:hlinkClick r:id="rId9" tooltip="Twitter">
                  <a:extLst>
                    <a:ext uri="{A12FA001-AC4F-418D-AE19-62706E023703}">
                      <ahyp:hlinkClr xmlns:ahyp="http://schemas.microsoft.com/office/drawing/2018/hyperlinkcolor" val="tx"/>
                    </a:ext>
                  </a:extLst>
                </a:hlinkClick>
              </a:rPr>
              <a:t>Tweets</a:t>
            </a:r>
            <a:r>
              <a:rPr lang="de-DE" b="0" i="1" u="none" dirty="0">
                <a:solidFill>
                  <a:srgbClr val="0A1635"/>
                </a:solidFill>
              </a:rPr>
              <a:t> auf das Ausmaß </a:t>
            </a:r>
            <a:r>
              <a:rPr lang="de-DE" b="0" i="1" u="none" dirty="0">
                <a:solidFill>
                  <a:srgbClr val="0A1635"/>
                </a:solidFill>
                <a:hlinkClick r:id="rId10" tooltip="Sexuelle Belästigung">
                  <a:extLst>
                    <a:ext uri="{A12FA001-AC4F-418D-AE19-62706E023703}">
                      <ahyp:hlinkClr xmlns:ahyp="http://schemas.microsoft.com/office/drawing/2018/hyperlinkcolor" val="tx"/>
                    </a:ext>
                  </a:extLst>
                </a:hlinkClick>
              </a:rPr>
              <a:t>sexueller Belästigung</a:t>
            </a:r>
            <a:r>
              <a:rPr lang="de-DE" b="0" i="1" u="none" dirty="0">
                <a:solidFill>
                  <a:srgbClr val="0A1635"/>
                </a:solidFill>
              </a:rPr>
              <a:t> und sexueller Übergriffe aufmerksam zu machen.</a:t>
            </a:r>
          </a:p>
          <a:p>
            <a:r>
              <a:rPr lang="de-DE" b="0" i="1" u="none" dirty="0">
                <a:solidFill>
                  <a:srgbClr val="0A1635"/>
                </a:solidFill>
              </a:rPr>
              <a:t>Seitdem wurde dieses Hashtag millionenfach verwendet. </a:t>
            </a:r>
          </a:p>
          <a:p>
            <a:pPr defTabSz="495376">
              <a:defRPr/>
            </a:pPr>
            <a:r>
              <a:rPr lang="de-DE" i="1" dirty="0"/>
              <a:t>Quelle: https://de.wikipedia.org/wiki/MeToo, Zugriff 29.07.2020</a:t>
            </a:r>
          </a:p>
        </p:txBody>
      </p:sp>
    </p:spTree>
    <p:extLst>
      <p:ext uri="{BB962C8B-B14F-4D97-AF65-F5344CB8AC3E}">
        <p14:creationId xmlns:p14="http://schemas.microsoft.com/office/powerpoint/2010/main" val="4034124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31</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31</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Es gibt viele unterschiedliche</a:t>
            </a:r>
            <a:r>
              <a:rPr lang="de-DE" baseline="0" dirty="0"/>
              <a:t> Formen geschlechtsspezifischer Gewalt. Diese Liste zeigt die zentralen.</a:t>
            </a:r>
          </a:p>
          <a:p>
            <a:r>
              <a:rPr lang="de-DE" baseline="0" dirty="0"/>
              <a:t>Jede Form für sich bedarf einer klaren Definition und oft werden verschiedene Formen oder Handlungen</a:t>
            </a:r>
          </a:p>
          <a:p>
            <a:r>
              <a:rPr lang="de-DE" baseline="0" dirty="0"/>
              <a:t>gar nicht entsprechend wahrgenommen (von Täter*innen, Opfern, Dritten).</a:t>
            </a:r>
            <a:endParaRPr lang="de-DE" dirty="0"/>
          </a:p>
          <a:p>
            <a:endParaRPr lang="de-DE" dirty="0"/>
          </a:p>
          <a:p>
            <a:pPr defTabSz="495376">
              <a:defRPr/>
            </a:pPr>
            <a:r>
              <a:rPr lang="de-DE" sz="1300" dirty="0"/>
              <a:t>Sexuelle Belästigung z.B. kann sehr viele Formen annehmen:</a:t>
            </a:r>
          </a:p>
          <a:p>
            <a:pPr defTabSz="495376">
              <a:defRPr/>
            </a:pPr>
            <a:r>
              <a:rPr lang="de-DE" sz="1300" dirty="0"/>
              <a:t>von Bemerkungen und Witzen über sexuelle Merkmale einer Person über anzügliche Gesten und Blicke</a:t>
            </a:r>
          </a:p>
          <a:p>
            <a:pPr defTabSz="495376">
              <a:defRPr/>
            </a:pPr>
            <a:r>
              <a:rPr lang="de-DE" sz="1300" dirty="0"/>
              <a:t>bis hin zu Berührungen und körperlichen Übergriffen gibt es viele Verhaltensweisen, die eine Person sexuell belästigen. </a:t>
            </a:r>
          </a:p>
          <a:p>
            <a:pPr defTabSz="495376">
              <a:defRPr/>
            </a:pPr>
            <a:endParaRPr lang="de-DE" sz="1300" dirty="0"/>
          </a:p>
          <a:p>
            <a:pPr defTabSz="495376">
              <a:defRPr/>
            </a:pPr>
            <a:r>
              <a:rPr lang="de-DE" sz="1300" i="1" dirty="0"/>
              <a:t>Hinweis: Diskriminierung erfordert eine besondere Erläuterung, warum sie auch eine Form von Gewalt ist.</a:t>
            </a:r>
          </a:p>
          <a:p>
            <a:pPr defTabSz="495376">
              <a:defRPr/>
            </a:pPr>
            <a:r>
              <a:rPr lang="de-DE" sz="1300" i="1" dirty="0"/>
              <a:t>Dazu auf der nächsten Folie mehr.</a:t>
            </a:r>
            <a:endParaRPr lang="de-DE" i="1" dirty="0"/>
          </a:p>
          <a:p>
            <a:endParaRPr lang="de-DE" dirty="0"/>
          </a:p>
          <a:p>
            <a:endParaRPr lang="de-DE" dirty="0"/>
          </a:p>
        </p:txBody>
      </p:sp>
    </p:spTree>
    <p:extLst>
      <p:ext uri="{BB962C8B-B14F-4D97-AF65-F5344CB8AC3E}">
        <p14:creationId xmlns:p14="http://schemas.microsoft.com/office/powerpoint/2010/main" val="3366961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32</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32</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Diese Folie soll helfen zu erklären, warum geschlechtsspezifische Gewalt </a:t>
            </a:r>
            <a:r>
              <a:rPr lang="de-DE" b="1" dirty="0"/>
              <a:t>KEINE</a:t>
            </a:r>
            <a:r>
              <a:rPr lang="de-DE" dirty="0"/>
              <a:t> Steigerung</a:t>
            </a:r>
            <a:endParaRPr lang="de-DE" baseline="0" dirty="0"/>
          </a:p>
          <a:p>
            <a:r>
              <a:rPr lang="de-DE" baseline="0" dirty="0"/>
              <a:t>von geschlechtsspezifischer Diskriminierung ist, sondern dass geschlechtsspezifische Diskriminierung</a:t>
            </a:r>
          </a:p>
          <a:p>
            <a:r>
              <a:rPr lang="de-DE" baseline="0" dirty="0"/>
              <a:t>viel mehr eine Form (eine von vielen) von geschlechtsspezifischer Gewalt ist.</a:t>
            </a:r>
          </a:p>
          <a:p>
            <a:endParaRPr lang="de-DE" baseline="0" dirty="0"/>
          </a:p>
          <a:p>
            <a:r>
              <a:rPr lang="de-DE" baseline="0" dirty="0"/>
              <a:t>Strukturelle Gewalt ist</a:t>
            </a:r>
          </a:p>
          <a:p>
            <a:pPr lvl="1" indent="-371532">
              <a:lnSpc>
                <a:spcPct val="110000"/>
              </a:lnSpc>
              <a:spcAft>
                <a:spcPts val="596"/>
              </a:spcAft>
              <a:buClr>
                <a:srgbClr val="003366"/>
              </a:buClr>
              <a:buSzPct val="75000"/>
              <a:buFont typeface="Courier New" panose="02070309020205020404" pitchFamily="49" charset="0"/>
              <a:buChar char="o"/>
            </a:pPr>
            <a:r>
              <a:rPr lang="de-DE" dirty="0">
                <a:solidFill>
                  <a:srgbClr val="002060"/>
                </a:solidFill>
                <a:latin typeface="Calibri" panose="020F0502020204030204" pitchFamily="34" charset="0"/>
                <a:cs typeface="Calibri" panose="020F0502020204030204" pitchFamily="34" charset="0"/>
              </a:rPr>
              <a:t>Systemimmanent</a:t>
            </a:r>
          </a:p>
          <a:p>
            <a:pPr lvl="1" indent="-371532">
              <a:lnSpc>
                <a:spcPct val="110000"/>
              </a:lnSpc>
              <a:spcAft>
                <a:spcPts val="596"/>
              </a:spcAft>
              <a:buClr>
                <a:srgbClr val="003366"/>
              </a:buClr>
              <a:buSzPct val="75000"/>
              <a:buFont typeface="Courier New" panose="02070309020205020404" pitchFamily="49" charset="0"/>
              <a:buChar char="o"/>
            </a:pPr>
            <a:r>
              <a:rPr lang="de-DE" dirty="0">
                <a:solidFill>
                  <a:srgbClr val="002060"/>
                </a:solidFill>
                <a:latin typeface="Calibri" panose="020F0502020204030204" pitchFamily="34" charset="0"/>
                <a:cs typeface="Calibri" panose="020F0502020204030204" pitchFamily="34" charset="0"/>
              </a:rPr>
              <a:t>wird nicht von einzelnen Täter*innen ausgeübt</a:t>
            </a:r>
          </a:p>
          <a:p>
            <a:pPr lvl="1" indent="-371532">
              <a:lnSpc>
                <a:spcPct val="110000"/>
              </a:lnSpc>
              <a:spcAft>
                <a:spcPts val="596"/>
              </a:spcAft>
              <a:buClr>
                <a:srgbClr val="003366"/>
              </a:buClr>
              <a:buSzPct val="75000"/>
              <a:buFont typeface="Courier New" panose="02070309020205020404" pitchFamily="49" charset="0"/>
              <a:buChar char="o"/>
            </a:pPr>
            <a:r>
              <a:rPr lang="de-DE" dirty="0">
                <a:solidFill>
                  <a:srgbClr val="002060"/>
                </a:solidFill>
                <a:latin typeface="Calibri" panose="020F0502020204030204" pitchFamily="34" charset="0"/>
                <a:cs typeface="Calibri" panose="020F0502020204030204" pitchFamily="34" charset="0"/>
              </a:rPr>
              <a:t>beruht auf althergebrachten gesellschaftlichen Normen</a:t>
            </a:r>
          </a:p>
          <a:p>
            <a:pPr lvl="1" indent="-371532">
              <a:lnSpc>
                <a:spcPct val="110000"/>
              </a:lnSpc>
              <a:spcAft>
                <a:spcPts val="596"/>
              </a:spcAft>
              <a:buClr>
                <a:srgbClr val="003366"/>
              </a:buClr>
              <a:buSzPct val="75000"/>
              <a:buFont typeface="Courier New" panose="02070309020205020404" pitchFamily="49" charset="0"/>
              <a:buChar char="o"/>
            </a:pPr>
            <a:r>
              <a:rPr lang="de-DE" dirty="0">
                <a:solidFill>
                  <a:srgbClr val="002060"/>
                </a:solidFill>
                <a:latin typeface="Calibri" panose="020F0502020204030204" pitchFamily="34" charset="0"/>
                <a:cs typeface="Calibri" panose="020F0502020204030204" pitchFamily="34" charset="0"/>
              </a:rPr>
              <a:t>ist schwer lokalisierbar</a:t>
            </a:r>
          </a:p>
          <a:p>
            <a:endParaRPr lang="de-DE" baseline="0" dirty="0"/>
          </a:p>
          <a:p>
            <a:endParaRPr lang="de-DE" dirty="0"/>
          </a:p>
          <a:p>
            <a:r>
              <a:rPr lang="de-DE" dirty="0"/>
              <a:t>Indikatoren für geschlechtsspezifische Diskriminierung sind z.B.:</a:t>
            </a:r>
          </a:p>
          <a:p>
            <a:pPr marL="185766" indent="-185766">
              <a:buFont typeface="Arial"/>
              <a:buChar char="•"/>
            </a:pPr>
            <a:r>
              <a:rPr lang="de-DE" b="1" u="sng" dirty="0"/>
              <a:t>Entscheidungsmacht:</a:t>
            </a:r>
            <a:r>
              <a:rPr lang="de-DE" dirty="0"/>
              <a:t> Männer in Führungspositionen,</a:t>
            </a:r>
            <a:r>
              <a:rPr lang="de-DE" baseline="0" dirty="0"/>
              <a:t> Politik...</a:t>
            </a:r>
            <a:endParaRPr lang="de-DE" dirty="0"/>
          </a:p>
          <a:p>
            <a:pPr marL="185766" indent="-185766">
              <a:buFont typeface="Arial"/>
              <a:buChar char="•"/>
            </a:pPr>
            <a:r>
              <a:rPr lang="de-DE" b="1" u="sng" baseline="0" dirty="0"/>
              <a:t>Lohnungleichheit</a:t>
            </a:r>
            <a:r>
              <a:rPr lang="de-DE" baseline="0" dirty="0"/>
              <a:t> zwischen Männern und Frauen, auch Gender-Pay-Gap/Lohnlücke</a:t>
            </a:r>
          </a:p>
          <a:p>
            <a:pPr marL="185766" indent="-185766">
              <a:buFont typeface="Arial"/>
              <a:buChar char="•"/>
            </a:pPr>
            <a:r>
              <a:rPr lang="de-DE" b="1" u="sng" baseline="0" dirty="0"/>
              <a:t>Vereinbarkeit von Familie und Beruf:</a:t>
            </a:r>
            <a:r>
              <a:rPr lang="de-DE" baseline="0" dirty="0"/>
              <a:t> bestehen entsprechende Strukturen und Institutionen für Vereinbarkeit oder sind Frauen Doppelbelastung ausgesetzt?</a:t>
            </a:r>
          </a:p>
          <a:p>
            <a:pPr marL="185766" indent="-185766">
              <a:buFont typeface="Arial"/>
              <a:buChar char="•"/>
            </a:pPr>
            <a:r>
              <a:rPr lang="de-DE" b="1" u="sng" baseline="0" dirty="0"/>
              <a:t>Armut:</a:t>
            </a:r>
            <a:r>
              <a:rPr lang="de-DE" baseline="0" dirty="0"/>
              <a:t> sind Frauen stärker von Armut betroffen? Gibt es dafür strukturelle Gründe?</a:t>
            </a:r>
          </a:p>
          <a:p>
            <a:pPr marL="185766" indent="-185766">
              <a:buFont typeface="Arial"/>
              <a:buChar char="•"/>
            </a:pPr>
            <a:r>
              <a:rPr lang="de-DE" b="1" u="sng" baseline="0" dirty="0"/>
              <a:t>Gesundheit:</a:t>
            </a:r>
            <a:r>
              <a:rPr lang="de-DE" baseline="0" dirty="0"/>
              <a:t> ist die Gesundheit von Frauen schlechter als von Männern? Gibt es dafür strukturelle Gründe?</a:t>
            </a:r>
            <a:endParaRPr lang="de-DE" dirty="0"/>
          </a:p>
        </p:txBody>
      </p:sp>
    </p:spTree>
    <p:extLst>
      <p:ext uri="{BB962C8B-B14F-4D97-AF65-F5344CB8AC3E}">
        <p14:creationId xmlns:p14="http://schemas.microsoft.com/office/powerpoint/2010/main" val="279172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33</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33</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Kurz </a:t>
            </a:r>
            <a:r>
              <a:rPr lang="de-DE" baseline="0" dirty="0"/>
              <a:t>erläutern, womit sich die drei Gruppen beschäftigen werden:</a:t>
            </a:r>
          </a:p>
          <a:p>
            <a:pPr marL="185766" indent="-185766">
              <a:buFont typeface="Arial" panose="020B0604020202020204" pitchFamily="34" charset="0"/>
              <a:buChar char="•"/>
            </a:pPr>
            <a:r>
              <a:rPr lang="de-DE" baseline="0" dirty="0"/>
              <a:t>Gruppe 1: Es gab eine Initiative, die vor allem von Gewerkschaften vorangetrieben wird, in der es darum geht,</a:t>
            </a:r>
          </a:p>
          <a:p>
            <a:r>
              <a:rPr lang="de-DE" baseline="0" dirty="0"/>
              <a:t>eine neue ILO-Konvention zur Verabschiedung zu bringen. Diese wurde dann 2019 verabschiedet. ILO = Internationale Arbeitsorganisation, dreiseitiges Gremium,</a:t>
            </a:r>
          </a:p>
          <a:p>
            <a:r>
              <a:rPr lang="de-DE" baseline="0" dirty="0"/>
              <a:t>das sich u.a. um internationale Arbeitsstandards kümmert.</a:t>
            </a:r>
          </a:p>
          <a:p>
            <a:pPr marL="185766" indent="-185766">
              <a:buFont typeface="Arial" panose="020B0604020202020204" pitchFamily="34" charset="0"/>
              <a:buChar char="•"/>
            </a:pPr>
            <a:r>
              <a:rPr lang="de-DE" baseline="0" dirty="0"/>
              <a:t>Gruppe 2: Hier geht es darum, sich die Gesetzeslage in Indien anzuschauen und wie es um die Umsetzung steht</a:t>
            </a:r>
          </a:p>
          <a:p>
            <a:r>
              <a:rPr lang="de-DE" baseline="0" dirty="0"/>
              <a:t>Das indische Beispiel macht hier Sinn, da es für die Länder des Moduls keine entsprechenden Infos gibt;</a:t>
            </a:r>
          </a:p>
          <a:p>
            <a:r>
              <a:rPr lang="de-DE" baseline="0" dirty="0"/>
              <a:t>lässt sich aber gut übertragen.</a:t>
            </a:r>
          </a:p>
          <a:p>
            <a:pPr marL="185766" indent="-185766">
              <a:buFont typeface="Arial" panose="020B0604020202020204" pitchFamily="34" charset="0"/>
              <a:buChar char="•"/>
            </a:pPr>
            <a:r>
              <a:rPr lang="de-DE" baseline="0" dirty="0"/>
              <a:t>Gruppe 3: Die Fair </a:t>
            </a:r>
            <a:r>
              <a:rPr lang="de-DE" baseline="0" dirty="0" err="1"/>
              <a:t>Wear</a:t>
            </a:r>
            <a:r>
              <a:rPr lang="de-DE" baseline="0" dirty="0"/>
              <a:t> </a:t>
            </a:r>
            <a:r>
              <a:rPr lang="de-DE" baseline="0" dirty="0" err="1"/>
              <a:t>Foundation</a:t>
            </a:r>
            <a:r>
              <a:rPr lang="de-DE" baseline="0" dirty="0"/>
              <a:t> ist eine Multi-Stakeholder-Initiative aus Marken, Fabriken, Gewerkschaften, NGOs,</a:t>
            </a:r>
          </a:p>
          <a:p>
            <a:r>
              <a:rPr lang="de-DE" baseline="0" dirty="0"/>
              <a:t>die die Arbeitsbedingungen verbessern wollen. Sie unternimmt verschiedene Maßnahmen gegen geschlechtsspezifische Gewalt.</a:t>
            </a:r>
            <a:endParaRPr lang="de-DE" dirty="0"/>
          </a:p>
          <a:p>
            <a:endParaRPr lang="de-DE" dirty="0"/>
          </a:p>
        </p:txBody>
      </p:sp>
    </p:spTree>
    <p:extLst>
      <p:ext uri="{BB962C8B-B14F-4D97-AF65-F5344CB8AC3E}">
        <p14:creationId xmlns:p14="http://schemas.microsoft.com/office/powerpoint/2010/main" val="161224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F5289BB-3B66-4EA3-AEE9-B214C725A538}"/>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1pPr>
            <a:lvl2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2pPr>
            <a:lvl3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3pPr>
            <a:lvl4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4pPr>
            <a:lvl5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9pPr>
          </a:lstStyle>
          <a:p>
            <a:fld id="{5D8BCD0C-BE13-412A-AA75-5CD52EC3D287}" type="slidenum">
              <a:rPr lang="de-DE" altLang="de-DE" sz="1300">
                <a:solidFill>
                  <a:srgbClr val="000000"/>
                </a:solidFill>
              </a:rPr>
              <a:pPr/>
              <a:t>34</a:t>
            </a:fld>
            <a:endParaRPr lang="de-DE" altLang="de-DE" sz="1300">
              <a:solidFill>
                <a:srgbClr val="000000"/>
              </a:solidFill>
            </a:endParaRPr>
          </a:p>
        </p:txBody>
      </p:sp>
      <p:sp>
        <p:nvSpPr>
          <p:cNvPr id="79875" name="Rectangle 1">
            <a:extLst>
              <a:ext uri="{FF2B5EF4-FFF2-40B4-BE49-F238E27FC236}">
                <a16:creationId xmlns:a16="http://schemas.microsoft.com/office/drawing/2014/main" id="{92B399E8-0A76-4883-9886-0CC69DAAAC09}"/>
              </a:ext>
            </a:extLst>
          </p:cNvPr>
          <p:cNvSpPr>
            <a:spLocks noGrp="1" noRot="1" noChangeAspect="1" noChangeArrowheads="1" noTextEdit="1"/>
          </p:cNvSpPr>
          <p:nvPr>
            <p:ph type="sldImg"/>
          </p:nvPr>
        </p:nvSpPr>
        <p:spPr>
          <a:xfrm>
            <a:off x="2817813" y="576263"/>
            <a:ext cx="3836987" cy="28781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Text Box 2">
            <a:extLst>
              <a:ext uri="{FF2B5EF4-FFF2-40B4-BE49-F238E27FC236}">
                <a16:creationId xmlns:a16="http://schemas.microsoft.com/office/drawing/2014/main" id="{A7C6BADE-376B-44BF-820E-7F55E3A98DE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488"/>
              </a:spcBef>
              <a:buSzPct val="100000"/>
            </a:pPr>
            <a:r>
              <a:rPr lang="de-DE" altLang="de-DE" sz="1300">
                <a:solidFill>
                  <a:srgbClr val="000000"/>
                </a:solidFill>
                <a:latin typeface="Arial" panose="020B0604020202020204" pitchFamily="34" charset="0"/>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latin typeface="Arial" panose="020B0604020202020204" pitchFamily="34" charset="0"/>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latin typeface="Arial" panose="020B0604020202020204" pitchFamily="34" charset="0"/>
              </a:rPr>
              <a:t>Soziale Verantwortung = ihr wirtschaftliches Handeln sozial verantwortlich gestalten</a:t>
            </a:r>
          </a:p>
          <a:p>
            <a:pPr eaLnBrk="1" hangingPunct="1">
              <a:spcBef>
                <a:spcPts val="488"/>
              </a:spcBef>
              <a:buSzPct val="100000"/>
            </a:pPr>
            <a:r>
              <a:rPr lang="de-DE" altLang="de-DE" sz="1300">
                <a:solidFill>
                  <a:srgbClr val="000000"/>
                </a:solidFill>
                <a:latin typeface="Arial" panose="020B0604020202020204" pitchFamily="34" charset="0"/>
              </a:rPr>
              <a:t>3.  Eigene Kodizes ernst nehmen und effektive Maßnahmen zur Umsetzung </a:t>
            </a:r>
          </a:p>
          <a:p>
            <a:pPr eaLnBrk="1" hangingPunct="1">
              <a:spcBef>
                <a:spcPts val="488"/>
              </a:spcBef>
              <a:buSzPct val="100000"/>
            </a:pPr>
            <a:r>
              <a:rPr lang="de-DE" altLang="de-DE" sz="1300">
                <a:solidFill>
                  <a:srgbClr val="000000"/>
                </a:solidFill>
                <a:latin typeface="Arial" panose="020B0604020202020204" pitchFamily="34" charset="0"/>
              </a:rPr>
              <a:t>6. Nicht nur rein kommerzielle audits</a:t>
            </a:r>
          </a:p>
          <a:p>
            <a:pPr eaLnBrk="1" hangingPunct="1">
              <a:spcBef>
                <a:spcPts val="488"/>
              </a:spcBef>
              <a:buSzPct val="100000"/>
            </a:pPr>
            <a:endParaRPr lang="de-DE" altLang="de-DE" sz="1300">
              <a:solidFill>
                <a:srgbClr val="000000"/>
              </a:solidFill>
              <a:latin typeface="Arial" panose="020B0604020202020204" pitchFamily="34" charset="0"/>
            </a:endParaRPr>
          </a:p>
        </p:txBody>
      </p:sp>
      <p:sp>
        <p:nvSpPr>
          <p:cNvPr id="79877" name="Text Box 3">
            <a:extLst>
              <a:ext uri="{FF2B5EF4-FFF2-40B4-BE49-F238E27FC236}">
                <a16:creationId xmlns:a16="http://schemas.microsoft.com/office/drawing/2014/main" id="{90DC4D84-1C06-4EC5-99F3-292EF6CEE292}"/>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BA65531E-A3B4-46EE-A826-C8458F8D957F}" type="slidenum">
              <a:rPr lang="de-DE" altLang="de-DE" sz="1300">
                <a:solidFill>
                  <a:srgbClr val="003366"/>
                </a:solidFill>
              </a:rPr>
              <a:pPr algn="r" eaLnBrk="1" hangingPunct="1">
                <a:buSzPct val="100000"/>
              </a:pPr>
              <a:t>34</a:t>
            </a:fld>
            <a:endParaRPr lang="de-DE" altLang="de-DE" sz="1300">
              <a:solidFill>
                <a:srgbClr val="003366"/>
              </a:solidFill>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de-DE" altLang="de-DE" dirty="0">
                <a:latin typeface="Times New Roman" panose="02020603050405020304" pitchFamily="18" charset="0"/>
              </a:rPr>
              <a:t>Unternehmen haben als Einkäufer eine wichtige Position. Sie haben die Macht,</a:t>
            </a:r>
          </a:p>
          <a:p>
            <a:pPr>
              <a:defRPr/>
            </a:pPr>
            <a:r>
              <a:rPr lang="de-DE" altLang="de-DE" dirty="0">
                <a:latin typeface="Times New Roman" panose="02020603050405020304" pitchFamily="18" charset="0"/>
              </a:rPr>
              <a:t>die Bedingungen in den Fabriken zu ändern. Das zeigen Beispiele von Unternehmen,</a:t>
            </a:r>
          </a:p>
          <a:p>
            <a:pPr>
              <a:defRPr/>
            </a:pPr>
            <a:r>
              <a:rPr lang="de-DE" altLang="de-DE" dirty="0">
                <a:latin typeface="Times New Roman" panose="02020603050405020304" pitchFamily="18" charset="0"/>
              </a:rPr>
              <a:t>die diese Verantwortung für die Arbeitsbedingungen bei ihren Zulieferbetrieben bereits übernehmen.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veränderte Einkaufspraktiken:</a:t>
            </a:r>
          </a:p>
          <a:p>
            <a:pPr>
              <a:defRPr/>
            </a:pPr>
            <a:r>
              <a:rPr lang="de-DE" altLang="de-DE" dirty="0">
                <a:latin typeface="Times New Roman" panose="02020603050405020304" pitchFamily="18" charset="0"/>
              </a:rPr>
              <a:t>Einkaufspolitik anpassen - angemessene Lieferzeiten, faire Preise,</a:t>
            </a:r>
          </a:p>
          <a:p>
            <a:pPr>
              <a:defRPr/>
            </a:pPr>
            <a:r>
              <a:rPr lang="de-DE" altLang="de-DE" dirty="0">
                <a:latin typeface="Times New Roman" panose="02020603050405020304" pitchFamily="18" charset="0"/>
              </a:rPr>
              <a:t>die Existenzlöhne ermöglichen, lange Lieferbeziehungen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soziale Verantwortung wahrnehmen:</a:t>
            </a:r>
          </a:p>
          <a:p>
            <a:pPr>
              <a:defRPr/>
            </a:pPr>
            <a:r>
              <a:rPr lang="de-DE" altLang="de-DE" dirty="0">
                <a:latin typeface="Times New Roman" panose="02020603050405020304" pitchFamily="18" charset="0"/>
              </a:rPr>
              <a:t>Soziale Verantwortung = wirtschaftliches Handeln sozial verantwortlich gestalten</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rPr>
              <a:t>Zu </a:t>
            </a:r>
            <a:r>
              <a:rPr lang="de-DE" altLang="de-DE" i="1" dirty="0">
                <a:solidFill>
                  <a:srgbClr val="003366"/>
                </a:solidFill>
                <a:latin typeface="Calibri" panose="020F0502020204030204" pitchFamily="34" charset="0"/>
                <a:cs typeface="Calibri" panose="020F0502020204030204" pitchFamily="34" charset="0"/>
              </a:rPr>
              <a:t>verbindlichen Verhaltenskodex umsetzen:</a:t>
            </a:r>
          </a:p>
          <a:p>
            <a:pPr>
              <a:defRPr/>
            </a:pPr>
            <a:r>
              <a:rPr lang="de-DE" altLang="de-DE" dirty="0">
                <a:latin typeface="Times New Roman" panose="02020603050405020304" pitchFamily="18" charset="0"/>
              </a:rPr>
              <a:t>Eigene Kodizes ernst nehmen und effektive Maßnahmen zur Umsetzung</a:t>
            </a:r>
          </a:p>
          <a:p>
            <a:pPr>
              <a:defRPr/>
            </a:pPr>
            <a:endParaRPr lang="de-DE" altLang="de-DE" dirty="0">
              <a:latin typeface="Times New Roman" panose="02020603050405020304" pitchFamily="18" charset="0"/>
            </a:endParaRPr>
          </a:p>
          <a:p>
            <a:pPr>
              <a:defRPr/>
            </a:pPr>
            <a:r>
              <a:rPr lang="de-DE" altLang="de-DE" i="1" dirty="0">
                <a:latin typeface="Times New Roman" panose="02020603050405020304" pitchFamily="18" charset="0"/>
                <a:cs typeface="Calibri" panose="020F0502020204030204" pitchFamily="34" charset="0"/>
              </a:rPr>
              <a:t>Zu u</a:t>
            </a:r>
            <a:r>
              <a:rPr lang="de-DE" altLang="de-DE" i="1" dirty="0">
                <a:solidFill>
                  <a:srgbClr val="003366"/>
                </a:solidFill>
                <a:latin typeface="Calibri" panose="020F0502020204030204" pitchFamily="34" charset="0"/>
                <a:cs typeface="Calibri" panose="020F0502020204030204" pitchFamily="34" charset="0"/>
              </a:rPr>
              <a:t>nabhängige, externe Kontrollen durch Multi-Stakeholder-Initiativen</a:t>
            </a:r>
            <a:r>
              <a:rPr lang="de-DE" altLang="de-DE" i="1" dirty="0">
                <a:latin typeface="Times New Roman" panose="02020603050405020304" pitchFamily="18" charset="0"/>
              </a:rPr>
              <a:t>:</a:t>
            </a:r>
          </a:p>
          <a:p>
            <a:pPr>
              <a:defRPr/>
            </a:pPr>
            <a:r>
              <a:rPr lang="de-DE" altLang="de-DE" dirty="0">
                <a:latin typeface="Times New Roman" panose="02020603050405020304" pitchFamily="18" charset="0"/>
              </a:rPr>
              <a:t>Nicht nur rein kommerzielle Audits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ACD973E-845E-4A86-B6AF-0FF161BD3534}"/>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1pPr>
            <a:lvl2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2pPr>
            <a:lvl3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3pPr>
            <a:lvl4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4pPr>
            <a:lvl5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9pPr>
          </a:lstStyle>
          <a:p>
            <a:fld id="{8FAB2BD7-E060-4164-AE9D-A2226801852B}" type="slidenum">
              <a:rPr lang="de-DE" altLang="de-DE" sz="1300">
                <a:solidFill>
                  <a:srgbClr val="000000"/>
                </a:solidFill>
              </a:rPr>
              <a:pPr/>
              <a:t>35</a:t>
            </a:fld>
            <a:endParaRPr lang="de-DE" altLang="de-DE" sz="1300">
              <a:solidFill>
                <a:srgbClr val="000000"/>
              </a:solidFill>
            </a:endParaRPr>
          </a:p>
        </p:txBody>
      </p:sp>
      <p:sp>
        <p:nvSpPr>
          <p:cNvPr id="81923" name="Rectangle 1">
            <a:extLst>
              <a:ext uri="{FF2B5EF4-FFF2-40B4-BE49-F238E27FC236}">
                <a16:creationId xmlns:a16="http://schemas.microsoft.com/office/drawing/2014/main" id="{5B701DD3-952C-4ECF-AEFB-6CD61F9DCBC1}"/>
              </a:ext>
            </a:extLst>
          </p:cNvPr>
          <p:cNvSpPr>
            <a:spLocks noGrp="1" noRot="1" noChangeAspect="1" noChangeArrowheads="1" noTextEdit="1"/>
          </p:cNvSpPr>
          <p:nvPr>
            <p:ph type="sldImg"/>
          </p:nvPr>
        </p:nvSpPr>
        <p:spPr>
          <a:xfrm>
            <a:off x="2817813" y="576263"/>
            <a:ext cx="3836987" cy="28781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Text Box 2">
            <a:extLst>
              <a:ext uri="{FF2B5EF4-FFF2-40B4-BE49-F238E27FC236}">
                <a16:creationId xmlns:a16="http://schemas.microsoft.com/office/drawing/2014/main" id="{32D15886-193A-47AC-AA22-903DC2C9CBCA}"/>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075" tIns="49538" rIns="99075" bIns="49538" anchor="ctr"/>
          <a:lstStyle/>
          <a:p>
            <a:pPr eaLnBrk="1" hangingPunct="1">
              <a:buClr>
                <a:srgbClr val="000000"/>
              </a:buClr>
              <a:buSzPct val="100000"/>
              <a:buFont typeface="Times New Roman" panose="02020603050405020304" pitchFamily="18" charset="0"/>
              <a:buNone/>
            </a:pPr>
            <a:endParaRPr lang="de-DE" altLang="de-DE"/>
          </a:p>
        </p:txBody>
      </p:sp>
      <p:sp>
        <p:nvSpPr>
          <p:cNvPr id="81925" name="Text Box 3">
            <a:extLst>
              <a:ext uri="{FF2B5EF4-FFF2-40B4-BE49-F238E27FC236}">
                <a16:creationId xmlns:a16="http://schemas.microsoft.com/office/drawing/2014/main" id="{41F8B100-3619-47FA-820D-D711872489F5}"/>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r" eaLnBrk="1" hangingPunct="1">
              <a:buSzPct val="100000"/>
            </a:pPr>
            <a:fld id="{D00E93E1-A668-41E4-9297-5C90A32628D9}" type="slidenum">
              <a:rPr lang="de-DE" altLang="de-DE" sz="1300">
                <a:solidFill>
                  <a:srgbClr val="003366"/>
                </a:solidFill>
              </a:rPr>
              <a:pPr algn="r" eaLnBrk="1" hangingPunct="1">
                <a:buSzPct val="100000"/>
              </a:pPr>
              <a:t>35</a:t>
            </a:fld>
            <a:endParaRPr lang="de-DE" altLang="de-DE" sz="1300">
              <a:solidFill>
                <a:srgbClr val="003366"/>
              </a:solidFill>
            </a:endParaRPr>
          </a:p>
        </p:txBody>
      </p:sp>
      <p:sp>
        <p:nvSpPr>
          <p:cNvPr id="2" name="Notizenplatzhalter 1">
            <a:extLst>
              <a:ext uri="{FF2B5EF4-FFF2-40B4-BE49-F238E27FC236}">
                <a16:creationId xmlns:a16="http://schemas.microsoft.com/office/drawing/2014/main" id="{06B7D1ED-3CF6-4FE1-B86F-A6F43D87AAEF}"/>
              </a:ext>
            </a:extLst>
          </p:cNvPr>
          <p:cNvSpPr>
            <a:spLocks noGrp="1"/>
          </p:cNvSpPr>
          <p:nvPr>
            <p:ph type="body" idx="1"/>
          </p:nvPr>
        </p:nvSpPr>
        <p:spPr/>
        <p:txBody>
          <a:bodyPr/>
          <a:lstStyle/>
          <a:p>
            <a:pPr>
              <a:defRPr/>
            </a:pPr>
            <a:r>
              <a:rPr kumimoji="1" lang="de-DE" dirty="0">
                <a:solidFill>
                  <a:schemeClr val="tx1"/>
                </a:solidFill>
                <a:latin typeface="Arial" panose="020B0604020202020204" pitchFamily="34" charset="0"/>
              </a:rPr>
              <a:t>Wir fordern: gesetzliche Sorgfaltspflicht und Unternehmenshaftung</a:t>
            </a:r>
          </a:p>
          <a:p>
            <a:pPr>
              <a:defRPr/>
            </a:pPr>
            <a:r>
              <a:rPr kumimoji="1" lang="de-DE" dirty="0">
                <a:solidFill>
                  <a:schemeClr val="tx1"/>
                </a:solidFill>
                <a:latin typeface="Arial" panose="020B0604020202020204" pitchFamily="34" charset="0"/>
              </a:rPr>
              <a:t>bei Verletzung dieser Pflicht</a:t>
            </a:r>
          </a:p>
          <a:p>
            <a:pPr>
              <a:defRPr/>
            </a:pPr>
            <a:endParaRPr kumimoji="1" lang="de-DE" dirty="0">
              <a:solidFill>
                <a:schemeClr val="tx1"/>
              </a:solidFill>
              <a:latin typeface="Arial" panose="020B0604020202020204" pitchFamily="34" charset="0"/>
            </a:endParaRPr>
          </a:p>
          <a:p>
            <a:pPr marL="185766" indent="-185766">
              <a:buFont typeface="Arial" panose="020B0604020202020204" pitchFamily="34" charset="0"/>
              <a:buChar char="•"/>
              <a:defRPr/>
            </a:pPr>
            <a:r>
              <a:rPr kumimoji="1" lang="de-DE" dirty="0">
                <a:solidFill>
                  <a:schemeClr val="tx1"/>
                </a:solidFill>
                <a:latin typeface="Arial" panose="020B0604020202020204" pitchFamily="34" charset="0"/>
              </a:rPr>
              <a:t>Gesetzliche und verbindliche Vorgaben, dass deutsche/europäische Unternehmen</a:t>
            </a:r>
          </a:p>
          <a:p>
            <a:pPr>
              <a:buFont typeface="Arial" panose="020B0604020202020204" pitchFamily="34" charset="0"/>
              <a:buNone/>
              <a:defRPr/>
            </a:pPr>
            <a:r>
              <a:rPr kumimoji="1" lang="de-DE" dirty="0">
                <a:solidFill>
                  <a:schemeClr val="tx1"/>
                </a:solidFill>
                <a:latin typeface="Arial" panose="020B0604020202020204" pitchFamily="34" charset="0"/>
              </a:rPr>
              <a:t>auf die Einhaltung von Sozialstandards in ihrer gesamten Lieferkette achten müssen</a:t>
            </a:r>
          </a:p>
          <a:p>
            <a:pPr>
              <a:buFont typeface="Arial" panose="020B0604020202020204" pitchFamily="34" charset="0"/>
              <a:buNone/>
              <a:defRPr/>
            </a:pPr>
            <a:r>
              <a:rPr kumimoji="1" lang="de-DE" dirty="0">
                <a:solidFill>
                  <a:schemeClr val="tx1"/>
                </a:solidFill>
                <a:latin typeface="Arial" panose="020B0604020202020204" pitchFamily="34" charset="0"/>
              </a:rPr>
              <a:t>(Unternehmen sind verpflichtet, selbst aktiv zu werden und dafür zu sorgen, dass ihre</a:t>
            </a:r>
          </a:p>
          <a:p>
            <a:pPr>
              <a:buFont typeface="Arial" panose="020B0604020202020204" pitchFamily="34" charset="0"/>
              <a:buNone/>
              <a:defRPr/>
            </a:pPr>
            <a:r>
              <a:rPr kumimoji="1" lang="de-DE" dirty="0">
                <a:solidFill>
                  <a:schemeClr val="tx1"/>
                </a:solidFill>
                <a:latin typeface="Arial" panose="020B0604020202020204" pitchFamily="34" charset="0"/>
              </a:rPr>
              <a:t>Lieferant*innen Gesetze einhalten (siehe UN-Leitprinzipien für Wirtschaft und Menschenrechte)).</a:t>
            </a:r>
          </a:p>
          <a:p>
            <a:pPr>
              <a:buFont typeface="Arial" panose="020B0604020202020204" pitchFamily="34" charset="0"/>
              <a:buNone/>
              <a:defRPr/>
            </a:pPr>
            <a:r>
              <a:rPr kumimoji="1" lang="de-DE" dirty="0">
                <a:solidFill>
                  <a:schemeClr val="tx1"/>
                </a:solidFill>
                <a:latin typeface="Arial" panose="020B0604020202020204" pitchFamily="34" charset="0"/>
              </a:rPr>
              <a:t>Das deutsche Bündnis für nachhaltige Textilien als freiwillige Initiative ergänzt</a:t>
            </a:r>
          </a:p>
          <a:p>
            <a:pPr>
              <a:buFont typeface="Arial" panose="020B0604020202020204" pitchFamily="34" charset="0"/>
              <a:buNone/>
              <a:defRPr/>
            </a:pPr>
            <a:r>
              <a:rPr kumimoji="1" lang="de-DE" dirty="0">
                <a:solidFill>
                  <a:schemeClr val="tx1"/>
                </a:solidFill>
                <a:latin typeface="Arial" panose="020B0604020202020204" pitchFamily="34" charset="0"/>
              </a:rPr>
              <a:t>gesetzliche Maßnahmen, kann sie nicht ersetzen.</a:t>
            </a:r>
          </a:p>
          <a:p>
            <a:pPr>
              <a:defRPr/>
            </a:pPr>
            <a:endParaRPr kumimoji="1" lang="de-DE" dirty="0">
              <a:solidFill>
                <a:schemeClr val="tx1"/>
              </a:solidFill>
              <a:latin typeface="Arial" panose="020B0604020202020204" pitchFamily="34" charset="0"/>
            </a:endParaRPr>
          </a:p>
          <a:p>
            <a:pPr marL="185766" indent="-185766">
              <a:buFont typeface="Arial" panose="020B0604020202020204" pitchFamily="34" charset="0"/>
              <a:buChar char="•"/>
              <a:defRPr/>
            </a:pPr>
            <a:r>
              <a:rPr kumimoji="1" lang="de-DE" dirty="0">
                <a:solidFill>
                  <a:schemeClr val="tx1"/>
                </a:solidFill>
                <a:latin typeface="Arial" panose="020B0604020202020204" pitchFamily="34" charset="0"/>
              </a:rPr>
              <a:t>Verletzungen vom Menschenrechten müssen geahndet werden können.</a:t>
            </a:r>
          </a:p>
          <a:p>
            <a:pPr>
              <a:buFont typeface="Arial" panose="020B0604020202020204" pitchFamily="34" charset="0"/>
              <a:buNone/>
              <a:defRPr/>
            </a:pPr>
            <a:r>
              <a:rPr kumimoji="1" lang="de-DE" dirty="0">
                <a:solidFill>
                  <a:schemeClr val="tx1"/>
                </a:solidFill>
                <a:latin typeface="Arial" panose="020B0604020202020204" pitchFamily="34" charset="0"/>
              </a:rPr>
              <a:t>Wenn es diese Haftung gäbe, würden Unternehmen mehr vorbeugen.</a:t>
            </a:r>
          </a:p>
          <a:p>
            <a:pPr>
              <a:defRPr/>
            </a:pPr>
            <a:endParaRPr kumimoji="1" lang="de-DE" dirty="0">
              <a:solidFill>
                <a:schemeClr val="tx1"/>
              </a:solidFill>
              <a:latin typeface="Arial" panose="020B0604020202020204" pitchFamily="34" charset="0"/>
            </a:endParaRPr>
          </a:p>
          <a:p>
            <a:pPr marL="185766" indent="-185766">
              <a:buFont typeface="Arial" panose="020B0604020202020204" pitchFamily="34" charset="0"/>
              <a:buChar char="•"/>
              <a:defRPr/>
            </a:pPr>
            <a:r>
              <a:rPr kumimoji="1" lang="de-DE" dirty="0">
                <a:solidFill>
                  <a:schemeClr val="tx1"/>
                </a:solidFill>
                <a:latin typeface="Arial" panose="020B0604020202020204" pitchFamily="34" charset="0"/>
              </a:rPr>
              <a:t>Wiedergutmachung und Entschädigung von Opfern = Zugang zu Gerichten</a:t>
            </a:r>
          </a:p>
          <a:p>
            <a:pPr>
              <a:buFont typeface="Arial" panose="020B0604020202020204" pitchFamily="34" charset="0"/>
              <a:buNone/>
              <a:defRPr/>
            </a:pPr>
            <a:r>
              <a:rPr kumimoji="1" lang="de-DE" dirty="0">
                <a:solidFill>
                  <a:schemeClr val="tx1"/>
                </a:solidFill>
                <a:latin typeface="Arial" panose="020B0604020202020204" pitchFamily="34" charset="0"/>
              </a:rPr>
              <a:t>in der EU für Arbeiterinnen, um europäische Unternehmen verklagen zu können.</a:t>
            </a:r>
          </a:p>
          <a:p>
            <a:pPr>
              <a:buFont typeface="Arial" panose="020B0604020202020204" pitchFamily="34" charset="0"/>
              <a:buNone/>
              <a:defRPr/>
            </a:pPr>
            <a:r>
              <a:rPr kumimoji="1" lang="de-DE" dirty="0">
                <a:solidFill>
                  <a:schemeClr val="tx1"/>
                </a:solidFill>
                <a:latin typeface="Arial" panose="020B0604020202020204" pitchFamily="34" charset="0"/>
              </a:rPr>
              <a:t>Dabei: Zulassung von Sammelklagen (bisher nach deutschem. Recht nicht möglich)</a:t>
            </a:r>
          </a:p>
          <a:p>
            <a:pPr>
              <a:defRPr/>
            </a:pPr>
            <a:endParaRPr kumimoji="1" lang="de-DE" dirty="0">
              <a:solidFill>
                <a:schemeClr val="tx1"/>
              </a:solidFill>
              <a:latin typeface="Arial" panose="020B0604020202020204" pitchFamily="34" charset="0"/>
            </a:endParaRPr>
          </a:p>
          <a:p>
            <a:pPr marL="185766" indent="-185766">
              <a:buFont typeface="Arial" panose="020B0604020202020204" pitchFamily="34" charset="0"/>
              <a:buChar char="•"/>
              <a:defRPr/>
            </a:pPr>
            <a:r>
              <a:rPr kumimoji="1" lang="de-DE" dirty="0">
                <a:solidFill>
                  <a:schemeClr val="tx1"/>
                </a:solidFill>
                <a:latin typeface="Arial" panose="020B0604020202020204" pitchFamily="34" charset="0"/>
              </a:rPr>
              <a:t>Transparenz herstellen durch Offenlegungs- und Berichtpflichten z.B.</a:t>
            </a:r>
          </a:p>
          <a:p>
            <a:pPr>
              <a:buFont typeface="Arial" panose="020B0604020202020204" pitchFamily="34" charset="0"/>
              <a:buNone/>
              <a:defRPr/>
            </a:pPr>
            <a:r>
              <a:rPr kumimoji="1" lang="de-DE" dirty="0">
                <a:solidFill>
                  <a:schemeClr val="tx1"/>
                </a:solidFill>
                <a:latin typeface="Arial" panose="020B0604020202020204" pitchFamily="34" charset="0"/>
              </a:rPr>
              <a:t>verbindliche Nachhaltigkeitsberichte</a:t>
            </a:r>
          </a:p>
          <a:p>
            <a:pPr>
              <a:defRPr/>
            </a:pPr>
            <a:endParaRPr kumimoji="1" lang="de-DE" dirty="0">
              <a:solidFill>
                <a:schemeClr val="tx1"/>
              </a:solidFill>
              <a:latin typeface="Arial" panose="020B0604020202020204" pitchFamily="34" charset="0"/>
            </a:endParaRPr>
          </a:p>
          <a:p>
            <a:pPr marL="185766" indent="-185766">
              <a:buFont typeface="Arial" panose="020B0604020202020204" pitchFamily="34" charset="0"/>
              <a:buChar char="•"/>
              <a:defRPr/>
            </a:pPr>
            <a:r>
              <a:rPr kumimoji="1" lang="de-DE" dirty="0">
                <a:solidFill>
                  <a:schemeClr val="tx1"/>
                </a:solidFill>
                <a:latin typeface="Arial" panose="020B0604020202020204" pitchFamily="34" charset="0"/>
              </a:rPr>
              <a:t>Handelsbeziehungen von DE regelt die EU: Forderung: Die Menschenrechtsklauseln</a:t>
            </a:r>
          </a:p>
          <a:p>
            <a:pPr>
              <a:buFont typeface="Arial" panose="020B0604020202020204" pitchFamily="34" charset="0"/>
              <a:buNone/>
              <a:defRPr/>
            </a:pPr>
            <a:r>
              <a:rPr kumimoji="1" lang="de-DE" dirty="0">
                <a:solidFill>
                  <a:schemeClr val="tx1"/>
                </a:solidFill>
                <a:latin typeface="Arial" panose="020B0604020202020204" pitchFamily="34" charset="0"/>
              </a:rPr>
              <a:t>in Handelsabkommen müssen verbindlichen Charakter haben, also z.B. Sanktionen/Aussetzung</a:t>
            </a:r>
          </a:p>
          <a:p>
            <a:pPr>
              <a:buFont typeface="Arial" panose="020B0604020202020204" pitchFamily="34" charset="0"/>
              <a:buNone/>
              <a:defRPr/>
            </a:pPr>
            <a:r>
              <a:rPr kumimoji="1" lang="de-DE" dirty="0">
                <a:solidFill>
                  <a:schemeClr val="tx1"/>
                </a:solidFill>
                <a:latin typeface="Arial" panose="020B0604020202020204" pitchFamily="34" charset="0"/>
              </a:rPr>
              <a:t>von Handelspräferenzen bei Missachtung nach sich ziehen.</a:t>
            </a:r>
          </a:p>
          <a:p>
            <a:pPr>
              <a:defRPr/>
            </a:pPr>
            <a:endParaRPr kumimoji="1" lang="de-DE" dirty="0">
              <a:solidFill>
                <a:schemeClr val="tx1"/>
              </a:solidFill>
              <a:latin typeface="Arial" panose="020B0604020202020204" pitchFamily="34" charset="0"/>
            </a:endParaRPr>
          </a:p>
          <a:p>
            <a:pPr>
              <a:buFontTx/>
              <a:buNone/>
              <a:defRPr/>
            </a:pPr>
            <a:r>
              <a:rPr kumimoji="1" lang="de-DE" dirty="0">
                <a:solidFill>
                  <a:schemeClr val="tx1"/>
                </a:solidFill>
                <a:latin typeface="Arial" panose="020B0604020202020204" pitchFamily="34" charset="0"/>
              </a:rPr>
              <a:t>Fazit:</a:t>
            </a:r>
          </a:p>
          <a:p>
            <a:pPr marL="185766" indent="-185766">
              <a:buFont typeface="Arial" panose="020B0604020202020204" pitchFamily="34" charset="0"/>
              <a:buChar char="•"/>
              <a:defRPr/>
            </a:pPr>
            <a:r>
              <a:rPr kumimoji="1" lang="de-DE" i="1" dirty="0">
                <a:solidFill>
                  <a:schemeClr val="tx1"/>
                </a:solidFill>
                <a:latin typeface="Arial" panose="020B0604020202020204" pitchFamily="34" charset="0"/>
                <a:sym typeface="Wingdings" pitchFamily="2" charset="2"/>
              </a:rPr>
              <a:t>R</a:t>
            </a:r>
            <a:r>
              <a:rPr kumimoji="1" lang="de-DE" i="1" dirty="0">
                <a:solidFill>
                  <a:schemeClr val="tx1"/>
                </a:solidFill>
                <a:latin typeface="Arial" panose="020B0604020202020204" pitchFamily="34" charset="0"/>
              </a:rPr>
              <a:t>egierungen in DE  und der EU haben über Außenhandelspolitik Einfluss</a:t>
            </a:r>
          </a:p>
          <a:p>
            <a:pPr>
              <a:buFont typeface="Arial" panose="020B0604020202020204" pitchFamily="34" charset="0"/>
              <a:buNone/>
              <a:defRPr/>
            </a:pPr>
            <a:r>
              <a:rPr kumimoji="1" lang="de-DE" i="1" dirty="0">
                <a:solidFill>
                  <a:schemeClr val="tx1"/>
                </a:solidFill>
                <a:latin typeface="Arial" panose="020B0604020202020204" pitchFamily="34" charset="0"/>
              </a:rPr>
              <a:t>auf Arbeitsbedingungen in Produktionsländern;</a:t>
            </a:r>
          </a:p>
          <a:p>
            <a:pPr marL="185766" indent="-185766">
              <a:buFont typeface="Arial" panose="020B0604020202020204" pitchFamily="34" charset="0"/>
              <a:buChar char="•"/>
              <a:defRPr/>
            </a:pPr>
            <a:r>
              <a:rPr kumimoji="1" lang="de-DE" i="1" dirty="0">
                <a:solidFill>
                  <a:schemeClr val="tx1"/>
                </a:solidFill>
                <a:latin typeface="Arial" panose="020B0604020202020204" pitchFamily="34" charset="0"/>
              </a:rPr>
              <a:t>sie hätten auch die Möglichkeit Gesetze zur Haftbarmachung von Unternehmen</a:t>
            </a:r>
          </a:p>
          <a:p>
            <a:pPr>
              <a:buFont typeface="Arial" panose="020B0604020202020204" pitchFamily="34" charset="0"/>
              <a:buNone/>
              <a:defRPr/>
            </a:pPr>
            <a:r>
              <a:rPr kumimoji="1" lang="de-DE" i="1" dirty="0">
                <a:solidFill>
                  <a:schemeClr val="tx1"/>
                </a:solidFill>
                <a:latin typeface="Arial" panose="020B0604020202020204" pitchFamily="34" charset="0"/>
              </a:rPr>
              <a:t>für ihre Auslandsaktivitäten zu machen und zur Ermöglichung von Schadensersatzklagen</a:t>
            </a:r>
          </a:p>
          <a:p>
            <a:pPr>
              <a:buFont typeface="Arial" panose="020B0604020202020204" pitchFamily="34" charset="0"/>
              <a:buNone/>
              <a:defRPr/>
            </a:pPr>
            <a:r>
              <a:rPr kumimoji="1" lang="de-DE" i="1" dirty="0">
                <a:solidFill>
                  <a:schemeClr val="tx1"/>
                </a:solidFill>
                <a:latin typeface="Arial" panose="020B0604020202020204" pitchFamily="34" charset="0"/>
              </a:rPr>
              <a:t>von Opfern von Arbeitsrechtsverletzungen</a:t>
            </a:r>
          </a:p>
          <a:p>
            <a:pPr marL="185766" indent="-185766">
              <a:buFont typeface="Arial" panose="020B0604020202020204" pitchFamily="34" charset="0"/>
              <a:buChar char="•"/>
              <a:defRPr/>
            </a:pPr>
            <a:r>
              <a:rPr kumimoji="1" lang="de-DE" i="1" dirty="0">
                <a:solidFill>
                  <a:schemeClr val="tx1"/>
                </a:solidFill>
                <a:latin typeface="Arial" panose="020B0604020202020204" pitchFamily="34" charset="0"/>
              </a:rPr>
              <a:t>dass es für solche Maßnahmen Spielräume gibt, zeigt z.B. das Engagement von</a:t>
            </a:r>
          </a:p>
          <a:p>
            <a:pPr>
              <a:buFont typeface="Arial" panose="020B0604020202020204" pitchFamily="34" charset="0"/>
              <a:buNone/>
              <a:defRPr/>
            </a:pPr>
            <a:r>
              <a:rPr kumimoji="1" lang="de-DE" i="1" dirty="0">
                <a:solidFill>
                  <a:schemeClr val="tx1"/>
                </a:solidFill>
                <a:latin typeface="Arial" panose="020B0604020202020204" pitchFamily="34" charset="0"/>
              </a:rPr>
              <a:t>Bundesentwicklungsminister Müller für das Textilbündnis; unabhängig von den Inhalten des</a:t>
            </a:r>
          </a:p>
          <a:p>
            <a:pPr>
              <a:buFont typeface="Arial" panose="020B0604020202020204" pitchFamily="34" charset="0"/>
              <a:buNone/>
              <a:defRPr/>
            </a:pPr>
            <a:r>
              <a:rPr kumimoji="1" lang="de-DE" i="1" dirty="0">
                <a:solidFill>
                  <a:schemeClr val="tx1"/>
                </a:solidFill>
                <a:latin typeface="Arial" panose="020B0604020202020204" pitchFamily="34" charset="0"/>
              </a:rPr>
              <a:t>Bündnisses wird klar: wenn der politische Wille da ist, kann viel passieren.</a:t>
            </a:r>
          </a:p>
          <a:p>
            <a:pPr>
              <a:buFont typeface="Wingdings"/>
              <a:buNone/>
              <a:defRPr/>
            </a:pPr>
            <a:endParaRPr kumimoji="1" lang="de-DE" i="1" dirty="0">
              <a:solidFill>
                <a:schemeClr val="tx1"/>
              </a:solidFill>
              <a:latin typeface="Arial" panose="020B0604020202020204" pitchFamily="34" charset="0"/>
            </a:endParaRPr>
          </a:p>
          <a:p>
            <a:pPr>
              <a:buFont typeface="Wingdings"/>
              <a:buNone/>
              <a:defRPr/>
            </a:pPr>
            <a:r>
              <a:rPr kumimoji="1" lang="de-DE" i="1" dirty="0">
                <a:solidFill>
                  <a:schemeClr val="tx1"/>
                </a:solidFill>
                <a:latin typeface="Arial" panose="020B0604020202020204" pitchFamily="34" charset="0"/>
              </a:rPr>
              <a:t>Weitere Infos: Todschick, S. 179-193</a:t>
            </a:r>
            <a:endParaRPr lang="de-DE" i="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a:extLst>
              <a:ext uri="{FF2B5EF4-FFF2-40B4-BE49-F238E27FC236}">
                <a16:creationId xmlns:a16="http://schemas.microsoft.com/office/drawing/2014/main" id="{6BD37794-156A-4857-8E96-F7CB7B1FB38A}"/>
              </a:ext>
            </a:extLst>
          </p:cNvPr>
          <p:cNvSpPr txBox="1"/>
          <p:nvPr/>
        </p:nvSpPr>
        <p:spPr>
          <a:xfrm>
            <a:off x="4167059" y="10883162"/>
            <a:ext cx="3186962" cy="572143"/>
          </a:xfrm>
          <a:prstGeom prst="rect">
            <a:avLst/>
          </a:prstGeom>
          <a:noFill/>
          <a:ln>
            <a:noFill/>
          </a:ln>
        </p:spPr>
        <p:txBody>
          <a:bodyPr lIns="107267" tIns="53828" rIns="107267" bIns="53828" anchor="b"/>
          <a:lstStyle/>
          <a:p>
            <a:pPr algn="r">
              <a:defRPr/>
            </a:pPr>
            <a:fld id="{B9DAF12D-05D8-4765-8D8D-B7BE51B108DE}" type="slidenum">
              <a:rPr lang="de-DE" sz="1400" spc="-1">
                <a:solidFill>
                  <a:srgbClr val="000000"/>
                </a:solidFill>
                <a:uFill>
                  <a:solidFill>
                    <a:srgbClr val="FFFFFF"/>
                  </a:solidFill>
                </a:uFill>
                <a:latin typeface="Times New Roman"/>
                <a:ea typeface="MS PGothic"/>
              </a:rPr>
              <a:pPr algn="r">
                <a:defRPr/>
              </a:pPr>
              <a:t>36</a:t>
            </a:fld>
            <a:endParaRPr lang="de-DE" sz="1500" spc="-1">
              <a:solidFill>
                <a:srgbClr val="000000"/>
              </a:solidFill>
              <a:uFill>
                <a:solidFill>
                  <a:srgbClr val="FFFFFF"/>
                </a:solidFill>
              </a:uFill>
              <a:latin typeface="Times New Roman"/>
            </a:endParaRPr>
          </a:p>
        </p:txBody>
      </p:sp>
      <p:sp>
        <p:nvSpPr>
          <p:cNvPr id="415" name="PlaceHolder 2">
            <a:extLst>
              <a:ext uri="{FF2B5EF4-FFF2-40B4-BE49-F238E27FC236}">
                <a16:creationId xmlns:a16="http://schemas.microsoft.com/office/drawing/2014/main" id="{CEA398A4-9A26-43DA-BC65-515F9978D6F6}"/>
              </a:ext>
            </a:extLst>
          </p:cNvPr>
          <p:cNvSpPr>
            <a:spLocks noGrp="1"/>
          </p:cNvSpPr>
          <p:nvPr>
            <p:ph type="body"/>
          </p:nvPr>
        </p:nvSpPr>
        <p:spPr>
          <a:xfrm>
            <a:off x="980097" y="5440692"/>
            <a:ext cx="5393826" cy="5154621"/>
          </a:xfrm>
        </p:spPr>
        <p:txBody>
          <a:bodyPr lIns="107267" tIns="53828" rIns="107267" bIns="53828"/>
          <a:lstStyle/>
          <a:p>
            <a:pPr defTabSz="495376">
              <a:defRPr/>
            </a:pPr>
            <a:endParaRPr lang="de-DE" sz="4800" dirty="0"/>
          </a:p>
        </p:txBody>
      </p:sp>
    </p:spTree>
    <p:extLst>
      <p:ext uri="{BB962C8B-B14F-4D97-AF65-F5344CB8AC3E}">
        <p14:creationId xmlns:p14="http://schemas.microsoft.com/office/powerpoint/2010/main" val="1735830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885BB4F-FCB0-4C7B-98DB-3F613AA738F7}"/>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1pPr>
            <a:lvl2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2pPr>
            <a:lvl3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3pPr>
            <a:lvl4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4pPr>
            <a:lvl5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9pPr>
          </a:lstStyle>
          <a:p>
            <a:fld id="{9E94FA8E-8FE2-4808-8AAE-5F514FE641A7}" type="slidenum">
              <a:rPr lang="de-DE" altLang="de-DE" sz="1300">
                <a:solidFill>
                  <a:srgbClr val="000000"/>
                </a:solidFill>
              </a:rPr>
              <a:pPr/>
              <a:t>37</a:t>
            </a:fld>
            <a:endParaRPr lang="de-DE" altLang="de-DE" sz="1300">
              <a:solidFill>
                <a:srgbClr val="000000"/>
              </a:solidFill>
            </a:endParaRPr>
          </a:p>
        </p:txBody>
      </p:sp>
      <p:sp>
        <p:nvSpPr>
          <p:cNvPr id="83971" name="Rectangle 1">
            <a:extLst>
              <a:ext uri="{FF2B5EF4-FFF2-40B4-BE49-F238E27FC236}">
                <a16:creationId xmlns:a16="http://schemas.microsoft.com/office/drawing/2014/main" id="{9296BD46-8AAD-478E-A58C-8674EEF31C0D}"/>
              </a:ext>
            </a:extLst>
          </p:cNvPr>
          <p:cNvSpPr>
            <a:spLocks noGrp="1" noRot="1" noChangeAspect="1" noChangeArrowheads="1" noTextEdit="1"/>
          </p:cNvSpPr>
          <p:nvPr>
            <p:ph type="sldImg"/>
          </p:nvPr>
        </p:nvSpPr>
        <p:spPr>
          <a:xfrm>
            <a:off x="2817813" y="576263"/>
            <a:ext cx="3836987" cy="28781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a:extLst>
              <a:ext uri="{FF2B5EF4-FFF2-40B4-BE49-F238E27FC236}">
                <a16:creationId xmlns:a16="http://schemas.microsoft.com/office/drawing/2014/main" id="{D1D183F8-D3DD-43BE-945E-5255D0CCDEFB}"/>
              </a:ext>
            </a:extLst>
          </p:cNvPr>
          <p:cNvSpPr>
            <a:spLocks noGrp="1" noChangeArrowheads="1"/>
          </p:cNvSpPr>
          <p:nvPr>
            <p:ph type="body" idx="1"/>
          </p:nvPr>
        </p:nvSpPr>
        <p:spPr>
          <a:xfrm>
            <a:off x="1262945" y="3646081"/>
            <a:ext cx="6946195" cy="345418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8ACD541-B377-46C9-87AF-A46A9E2D0DD2}"/>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1pPr>
            <a:lvl2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2pPr>
            <a:lvl3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3pPr>
            <a:lvl4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4pPr>
            <a:lvl5pPr>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sz="2600">
                <a:solidFill>
                  <a:schemeClr val="bg1"/>
                </a:solidFill>
                <a:latin typeface="Times New Roman" panose="02020603050405020304" pitchFamily="18" charset="0"/>
                <a:ea typeface="MS PGothic" panose="020B0600070205080204" pitchFamily="34" charset="-128"/>
              </a:defRPr>
            </a:lvl9pPr>
          </a:lstStyle>
          <a:p>
            <a:fld id="{FCC3FEC7-F330-41AD-BE97-DE0C1BC337FD}" type="slidenum">
              <a:rPr lang="de-DE" altLang="de-DE" sz="1300">
                <a:solidFill>
                  <a:srgbClr val="000000"/>
                </a:solidFill>
              </a:rPr>
              <a:pPr/>
              <a:t>38</a:t>
            </a:fld>
            <a:endParaRPr lang="de-DE" altLang="de-DE" sz="1300">
              <a:solidFill>
                <a:srgbClr val="000000"/>
              </a:solidFill>
            </a:endParaRPr>
          </a:p>
        </p:txBody>
      </p:sp>
      <p:sp>
        <p:nvSpPr>
          <p:cNvPr id="88067" name="Rectangle 1">
            <a:extLst>
              <a:ext uri="{FF2B5EF4-FFF2-40B4-BE49-F238E27FC236}">
                <a16:creationId xmlns:a16="http://schemas.microsoft.com/office/drawing/2014/main" id="{5DFEDCB0-91FB-4E22-AB81-151F4C140805}"/>
              </a:ext>
            </a:extLst>
          </p:cNvPr>
          <p:cNvSpPr>
            <a:spLocks noGrp="1" noRot="1" noChangeAspect="1" noChangeArrowheads="1" noTextEdit="1"/>
          </p:cNvSpPr>
          <p:nvPr>
            <p:ph type="sldImg"/>
          </p:nvPr>
        </p:nvSpPr>
        <p:spPr>
          <a:xfrm>
            <a:off x="2817813" y="576263"/>
            <a:ext cx="3836987" cy="28781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865AFB64-464F-483C-B161-1AD2BD41C6E6}"/>
              </a:ext>
            </a:extLst>
          </p:cNvPr>
          <p:cNvSpPr>
            <a:spLocks noGrp="1" noChangeArrowheads="1"/>
          </p:cNvSpPr>
          <p:nvPr>
            <p:ph type="body" idx="1"/>
          </p:nvPr>
        </p:nvSpPr>
        <p:spPr>
          <a:xfrm>
            <a:off x="1262945" y="3646081"/>
            <a:ext cx="6946195" cy="345418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a:extLst>
              <a:ext uri="{FF2B5EF4-FFF2-40B4-BE49-F238E27FC236}">
                <a16:creationId xmlns:a16="http://schemas.microsoft.com/office/drawing/2014/main" id="{5E7F7B21-C025-4336-A2BD-4A00312463BD}"/>
              </a:ext>
            </a:extLst>
          </p:cNvPr>
          <p:cNvSpPr txBox="1"/>
          <p:nvPr/>
        </p:nvSpPr>
        <p:spPr>
          <a:xfrm>
            <a:off x="4167059" y="10883162"/>
            <a:ext cx="3186962" cy="572143"/>
          </a:xfrm>
          <a:prstGeom prst="rect">
            <a:avLst/>
          </a:prstGeom>
          <a:noFill/>
          <a:ln>
            <a:noFill/>
          </a:ln>
        </p:spPr>
        <p:txBody>
          <a:bodyPr lIns="107267" tIns="53828" rIns="107267" bIns="53828" anchor="b"/>
          <a:lstStyle/>
          <a:p>
            <a:pPr algn="r">
              <a:defRPr/>
            </a:pPr>
            <a:fld id="{3EA83296-B29B-42AF-9CBA-F85A13B039AA}" type="slidenum">
              <a:rPr lang="de-DE" sz="1400" spc="-1">
                <a:solidFill>
                  <a:srgbClr val="000000"/>
                </a:solidFill>
                <a:uFill>
                  <a:solidFill>
                    <a:srgbClr val="FFFFFF"/>
                  </a:solidFill>
                </a:uFill>
                <a:latin typeface="Times New Roman"/>
                <a:ea typeface="MS PGothic"/>
              </a:rPr>
              <a:pPr algn="r">
                <a:defRPr/>
              </a:pPr>
              <a:t>4</a:t>
            </a:fld>
            <a:endParaRPr lang="de-DE" sz="1500" spc="-1">
              <a:solidFill>
                <a:srgbClr val="000000"/>
              </a:solidFill>
              <a:uFill>
                <a:solidFill>
                  <a:srgbClr val="FFFFFF"/>
                </a:solidFill>
              </a:uFill>
              <a:latin typeface="Times New Roman"/>
            </a:endParaRPr>
          </a:p>
        </p:txBody>
      </p:sp>
      <p:sp>
        <p:nvSpPr>
          <p:cNvPr id="397" name="PlaceHolder 2">
            <a:extLst>
              <a:ext uri="{FF2B5EF4-FFF2-40B4-BE49-F238E27FC236}">
                <a16:creationId xmlns:a16="http://schemas.microsoft.com/office/drawing/2014/main" id="{4FAD5B5A-7621-434B-9576-2330000FB8AC}"/>
              </a:ext>
            </a:extLst>
          </p:cNvPr>
          <p:cNvSpPr>
            <a:spLocks noGrp="1"/>
          </p:cNvSpPr>
          <p:nvPr>
            <p:ph type="body"/>
          </p:nvPr>
        </p:nvSpPr>
        <p:spPr>
          <a:xfrm>
            <a:off x="980097" y="5440692"/>
            <a:ext cx="5393826" cy="5154621"/>
          </a:xfrm>
        </p:spPr>
        <p:txBody>
          <a:bodyPr lIns="107267" tIns="53828" rIns="107267" bIns="53828"/>
          <a:lstStyle/>
          <a:p>
            <a:r>
              <a:rPr lang="de-DE" altLang="de-DE" sz="2200" dirty="0"/>
              <a:t>Ablauf:</a:t>
            </a:r>
          </a:p>
          <a:p>
            <a:pPr marL="371532" indent="-371532">
              <a:buFont typeface="Arial" panose="020B0604020202020204" pitchFamily="34" charset="0"/>
              <a:buChar char="•"/>
            </a:pPr>
            <a:r>
              <a:rPr lang="de-DE" altLang="de-DE" sz="2200" dirty="0"/>
              <a:t>Allgemeiner Einstieg zum Thema Standortfaktoren, Standortwahl und Standortverlagerung</a:t>
            </a:r>
          </a:p>
          <a:p>
            <a:pPr marL="371532" indent="-371532">
              <a:buFont typeface="Arial" panose="020B0604020202020204" pitchFamily="34" charset="0"/>
              <a:buChar char="•"/>
            </a:pPr>
            <a:r>
              <a:rPr lang="de-DE" altLang="de-DE" sz="2200" dirty="0"/>
              <a:t>Konkreter Blick auf die beiden Länder Äthiopien und Myanmar als neue Produktionsstandorte.</a:t>
            </a:r>
          </a:p>
          <a:p>
            <a:r>
              <a:rPr lang="de-DE" altLang="de-DE" sz="2200" dirty="0"/>
              <a:t>Diese werden wir im Vergleich mit dem „alten“ bzw. bereits recht gut bekannten Standort Bangladesch betrachten.</a:t>
            </a:r>
          </a:p>
          <a:p>
            <a:r>
              <a:rPr lang="de-DE" altLang="de-DE" sz="2200" dirty="0"/>
              <a:t>In Gruppenarbeiten werden wir Gemeinsamkeiten und Unterschiede herausarbeiten und uns insbesondere</a:t>
            </a:r>
          </a:p>
          <a:p>
            <a:r>
              <a:rPr lang="de-DE" altLang="de-DE" sz="2200" dirty="0"/>
              <a:t>die Rechtslage und die Situation von Frauen ansehen.</a:t>
            </a:r>
          </a:p>
          <a:p>
            <a:pPr marL="371532" indent="-371532">
              <a:buFont typeface="Arial" panose="020B0604020202020204" pitchFamily="34" charset="0"/>
              <a:buChar char="•"/>
            </a:pPr>
            <a:r>
              <a:rPr lang="de-DE" altLang="de-DE" sz="2200" dirty="0"/>
              <a:t>Danach gucken wir uns ein Themenfeld an, das für beide Standorte (aber auch für Bangladesch und</a:t>
            </a:r>
          </a:p>
          <a:p>
            <a:r>
              <a:rPr lang="de-DE" altLang="de-DE" sz="2200" dirty="0"/>
              <a:t>andere Produktionsländer) von großer Relevanz ist: geschlechtsspezifische Gewalt.</a:t>
            </a:r>
          </a:p>
          <a:p>
            <a:r>
              <a:rPr lang="de-DE" altLang="de-DE" sz="2200" dirty="0"/>
              <a:t>Hier beschäftigen wir uns zuerst damit, was das ist.</a:t>
            </a:r>
          </a:p>
          <a:p>
            <a:pPr marL="371532" indent="-371532">
              <a:buFont typeface="Arial" panose="020B0604020202020204" pitchFamily="34" charset="0"/>
              <a:buChar char="•"/>
            </a:pPr>
            <a:r>
              <a:rPr lang="de-DE" altLang="de-DE" sz="2200" dirty="0"/>
              <a:t>Danach werden wir uns mit drei konkreten Lösungsansätzen beschäftigen und schauen,</a:t>
            </a:r>
          </a:p>
          <a:p>
            <a:r>
              <a:rPr lang="de-DE" altLang="de-DE" sz="2200" dirty="0"/>
              <a:t>welche Stärken und Schwächen diese haben.</a:t>
            </a:r>
          </a:p>
          <a:p>
            <a:pPr marL="371532" indent="-371532">
              <a:buFont typeface="Arial" panose="020B0604020202020204" pitchFamily="34" charset="0"/>
              <a:buChar char="•"/>
            </a:pPr>
            <a:r>
              <a:rPr lang="de-DE" altLang="de-DE" sz="2200" dirty="0"/>
              <a:t>Abschließend (nicht mehr im Diagramm dargestellt) werden wir als Gesamtfazit</a:t>
            </a:r>
          </a:p>
          <a:p>
            <a:r>
              <a:rPr lang="de-DE" altLang="de-DE" sz="2200" dirty="0"/>
              <a:t>Handlungsansätze und Forderungen entwickeln.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5</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5</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495376">
              <a:lnSpc>
                <a:spcPct val="90000"/>
              </a:lnSpc>
              <a:defRPr/>
            </a:pPr>
            <a:r>
              <a:rPr lang="de-DE" altLang="de-DE" dirty="0"/>
              <a:t>Fragen zur Standortwahl</a:t>
            </a:r>
            <a:r>
              <a:rPr lang="de-DE" altLang="de-DE" baseline="0" dirty="0"/>
              <a:t> stellen sich entlang der gesamten Wertschöpfungskette von Bekleidung:</a:t>
            </a:r>
          </a:p>
          <a:p>
            <a:pPr defTabSz="495376">
              <a:lnSpc>
                <a:spcPct val="90000"/>
              </a:lnSpc>
              <a:defRPr/>
            </a:pPr>
            <a:r>
              <a:rPr lang="de-DE" altLang="de-DE" baseline="0" dirty="0"/>
              <a:t>von Bodenbeschaffenheit, Wasserverfügbarkeit und Klima beim Baumwollanbau über Transportwege,</a:t>
            </a:r>
          </a:p>
          <a:p>
            <a:pPr defTabSz="495376">
              <a:lnSpc>
                <a:spcPct val="90000"/>
              </a:lnSpc>
              <a:defRPr/>
            </a:pPr>
            <a:r>
              <a:rPr lang="de-DE" altLang="de-DE" baseline="0" dirty="0"/>
              <a:t>Lohnkosten, Umweltschutz und Arbeitsrecht in der Garnherstellung und Konfektionierung.</a:t>
            </a:r>
          </a:p>
          <a:p>
            <a:pPr defTabSz="495376">
              <a:lnSpc>
                <a:spcPct val="90000"/>
              </a:lnSpc>
              <a:defRPr/>
            </a:pPr>
            <a:r>
              <a:rPr lang="de-DE" altLang="de-DE" baseline="0" dirty="0"/>
              <a:t>In Äthiopien und Myanmar finden neben der Konfektionierung teilweise noch andere Arbeitsschritte</a:t>
            </a:r>
          </a:p>
          <a:p>
            <a:pPr defTabSz="495376">
              <a:lnSpc>
                <a:spcPct val="90000"/>
              </a:lnSpc>
              <a:defRPr/>
            </a:pPr>
            <a:r>
              <a:rPr lang="de-DE" altLang="de-DE" baseline="0" dirty="0"/>
              <a:t>der Wertschöpfungskette statt. Unser Fokus wird jedoch heute auf dem Arbeitsschritt der Konfektion liegen.</a:t>
            </a:r>
          </a:p>
          <a:p>
            <a:pPr defTabSz="495376">
              <a:lnSpc>
                <a:spcPct val="90000"/>
              </a:lnSpc>
              <a:defRPr/>
            </a:pPr>
            <a:r>
              <a:rPr lang="de-DE" altLang="de-DE" baseline="0" dirty="0"/>
              <a:t>Andere Module befassen sich ausgiebig mit den anderen Arbeitsschritten. </a:t>
            </a:r>
            <a:endParaRPr lang="de-DE" altLang="de-DE" dirty="0"/>
          </a:p>
          <a:p>
            <a:pPr>
              <a:lnSpc>
                <a:spcPct val="90000"/>
              </a:lnSpc>
              <a:defRPr/>
            </a:pPr>
            <a:endParaRPr lang="de-DE" altLang="de-DE" dirty="0">
              <a:cs typeface="Times New Roman" charset="0"/>
            </a:endParaRPr>
          </a:p>
        </p:txBody>
      </p:sp>
    </p:spTree>
    <p:extLst>
      <p:ext uri="{BB962C8B-B14F-4D97-AF65-F5344CB8AC3E}">
        <p14:creationId xmlns:p14="http://schemas.microsoft.com/office/powerpoint/2010/main" val="164008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6</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6</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Wie der Titel</a:t>
            </a:r>
            <a:r>
              <a:rPr lang="de-DE" baseline="0" dirty="0"/>
              <a:t> des Moduls schon sagt, geht es um NEUE Standorte. Das heißt Standorte,</a:t>
            </a:r>
          </a:p>
          <a:p>
            <a:r>
              <a:rPr lang="de-DE" baseline="0" dirty="0"/>
              <a:t>über die man noch gar nicht so viel weiß und die vielleicht auch noch gar nicht so bekannt sind.</a:t>
            </a:r>
          </a:p>
          <a:p>
            <a:r>
              <a:rPr lang="de-DE" baseline="0" dirty="0"/>
              <a:t>Das gilt somit auch für die Eigenschaften, Stärken und Schwächen der Standorte – also die genauen Standortfaktoren.</a:t>
            </a:r>
          </a:p>
          <a:p>
            <a:r>
              <a:rPr lang="de-DE" baseline="0" dirty="0"/>
              <a:t>Sowohl Äthiopien als auch Myanmar werben um internationale Investor*innen und für sich als Standort.</a:t>
            </a:r>
          </a:p>
          <a:p>
            <a:pPr defTabSz="495376">
              <a:defRPr/>
            </a:pPr>
            <a:r>
              <a:rPr lang="de-DE" baseline="0" dirty="0"/>
              <a:t>Zum Einstieg</a:t>
            </a:r>
            <a:r>
              <a:rPr lang="de-DE" i="1" baseline="0" dirty="0"/>
              <a:t> </a:t>
            </a:r>
            <a:r>
              <a:rPr lang="de-DE" i="0" baseline="0" dirty="0"/>
              <a:t>jetzt</a:t>
            </a:r>
            <a:r>
              <a:rPr lang="de-DE" baseline="0" dirty="0"/>
              <a:t> ein kurzer Ausschnitt aus einem „Imagefilm“ für Äthiopien auf Englisch</a:t>
            </a:r>
          </a:p>
          <a:p>
            <a:pPr defTabSz="495376">
              <a:defRPr/>
            </a:pPr>
            <a:r>
              <a:rPr lang="de-DE" i="1" baseline="0" dirty="0"/>
              <a:t>Video: https://www.youtube.com/watch?v=sBeKNt8ssXg, Zugriff 28.07.2020</a:t>
            </a:r>
          </a:p>
          <a:p>
            <a:endParaRPr lang="de-DE" b="1" baseline="0" dirty="0"/>
          </a:p>
          <a:p>
            <a:pPr defTabSz="495376">
              <a:defRPr/>
            </a:pPr>
            <a:r>
              <a:rPr lang="de-DE" b="0" baseline="0" dirty="0"/>
              <a:t>Nach dem Zeigen des Videos ein kurzes Blitzlicht: Was ist Ihr Eindruck?</a:t>
            </a:r>
          </a:p>
          <a:p>
            <a:pPr defTabSz="495376">
              <a:defRPr/>
            </a:pPr>
            <a:endParaRPr lang="de-DE" baseline="0" dirty="0"/>
          </a:p>
          <a:p>
            <a:pPr defTabSz="495376">
              <a:defRPr/>
            </a:pPr>
            <a:r>
              <a:rPr lang="de-DE" i="1" baseline="0" dirty="0"/>
              <a:t>Das Video ist von der Webseite des African Growth and </a:t>
            </a:r>
            <a:r>
              <a:rPr lang="de-DE" i="1" baseline="0" dirty="0" err="1"/>
              <a:t>Opportunity</a:t>
            </a:r>
            <a:r>
              <a:rPr lang="de-DE" i="1" baseline="0" dirty="0"/>
              <a:t> Act,</a:t>
            </a:r>
          </a:p>
          <a:p>
            <a:pPr defTabSz="495376">
              <a:defRPr/>
            </a:pPr>
            <a:r>
              <a:rPr lang="de-DE" i="1" baseline="0" dirty="0"/>
              <a:t>einem Handelsabkommen zwischen den USA und verschiedenen afrikanischen Ländern.</a:t>
            </a:r>
          </a:p>
          <a:p>
            <a:pPr defTabSz="495376">
              <a:defRPr/>
            </a:pPr>
            <a:r>
              <a:rPr lang="de-DE" i="1" baseline="0" dirty="0"/>
              <a:t>Außerdem waren an der Erstellung des Videos der East </a:t>
            </a:r>
            <a:r>
              <a:rPr lang="de-DE" i="1" baseline="0" dirty="0" err="1"/>
              <a:t>Africa</a:t>
            </a:r>
            <a:r>
              <a:rPr lang="de-DE" i="1" baseline="0" dirty="0"/>
              <a:t> Trade and Investment Hub</a:t>
            </a:r>
          </a:p>
          <a:p>
            <a:pPr defTabSz="495376">
              <a:defRPr/>
            </a:pPr>
            <a:r>
              <a:rPr lang="de-DE" i="1" baseline="0" dirty="0"/>
              <a:t>und die amerikanische Entwicklungsorganisation US Aid beteiligt.</a:t>
            </a:r>
          </a:p>
        </p:txBody>
      </p:sp>
    </p:spTree>
    <p:extLst>
      <p:ext uri="{BB962C8B-B14F-4D97-AF65-F5344CB8AC3E}">
        <p14:creationId xmlns:p14="http://schemas.microsoft.com/office/powerpoint/2010/main" val="89141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7</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7</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defRPr/>
            </a:pPr>
            <a:r>
              <a:rPr lang="de-DE" b="1" dirty="0">
                <a:solidFill>
                  <a:srgbClr val="003366"/>
                </a:solidFill>
                <a:latin typeface="Calibri" panose="020F0502020204030204" pitchFamily="34" charset="0"/>
                <a:ea typeface="+mn-ea"/>
                <a:cs typeface="Calibri" panose="020F0502020204030204" pitchFamily="34" charset="0"/>
              </a:rPr>
              <a:t>Standortwahl:</a:t>
            </a:r>
          </a:p>
          <a:p>
            <a:pPr>
              <a:lnSpc>
                <a:spcPct val="90000"/>
              </a:lnSpc>
              <a:defRPr/>
            </a:pPr>
            <a:r>
              <a:rPr lang="de-DE" dirty="0">
                <a:solidFill>
                  <a:srgbClr val="003366"/>
                </a:solidFill>
                <a:latin typeface="Calibri" panose="020F0502020204030204" pitchFamily="34" charset="0"/>
                <a:ea typeface="+mn-ea"/>
                <a:cs typeface="Calibri" panose="020F0502020204030204" pitchFamily="34" charset="0"/>
              </a:rPr>
              <a:t>Unternehmen streben nach Optimierung: Dazu gehört auch die Wahl günstiger Produktionsstandorte</a:t>
            </a:r>
          </a:p>
          <a:p>
            <a:pPr>
              <a:lnSpc>
                <a:spcPct val="90000"/>
              </a:lnSpc>
              <a:defRPr/>
            </a:pPr>
            <a:r>
              <a:rPr lang="de-DE" dirty="0">
                <a:solidFill>
                  <a:srgbClr val="003366"/>
                </a:solidFill>
                <a:latin typeface="Calibri" panose="020F0502020204030204" pitchFamily="34" charset="0"/>
                <a:ea typeface="+mn-ea"/>
                <a:cs typeface="Calibri" panose="020F0502020204030204" pitchFamily="34" charset="0"/>
              </a:rPr>
              <a:t>Wichtig dabei u.a.: Absatzmarkt, Miete, welcher Kontinent, Land, Stadt</a:t>
            </a:r>
          </a:p>
          <a:p>
            <a:pPr>
              <a:lnSpc>
                <a:spcPct val="90000"/>
              </a:lnSpc>
              <a:defRPr/>
            </a:pPr>
            <a:endParaRPr lang="de-DE" dirty="0">
              <a:solidFill>
                <a:srgbClr val="003366"/>
              </a:solidFill>
              <a:latin typeface="Calibri" panose="020F0502020204030204" pitchFamily="34" charset="0"/>
              <a:ea typeface="+mn-ea"/>
              <a:cs typeface="Calibri" panose="020F0502020204030204" pitchFamily="34" charset="0"/>
            </a:endParaRPr>
          </a:p>
          <a:p>
            <a:pPr>
              <a:lnSpc>
                <a:spcPct val="90000"/>
              </a:lnSpc>
              <a:defRPr/>
            </a:pPr>
            <a:r>
              <a:rPr lang="de-DE" b="1" dirty="0">
                <a:solidFill>
                  <a:srgbClr val="003366"/>
                </a:solidFill>
                <a:latin typeface="Calibri" panose="020F0502020204030204" pitchFamily="34" charset="0"/>
                <a:ea typeface="+mn-ea"/>
                <a:cs typeface="Calibri" panose="020F0502020204030204" pitchFamily="34" charset="0"/>
              </a:rPr>
              <a:t>Standortfaktoren:</a:t>
            </a:r>
          </a:p>
          <a:p>
            <a:r>
              <a:rPr lang="de-DE" baseline="0" dirty="0"/>
              <a:t>Wenn ein Unternehmen einen Standort wählt, werden in der Regel viele unterschiedliche Standortfaktoren</a:t>
            </a:r>
          </a:p>
          <a:p>
            <a:r>
              <a:rPr lang="de-DE" baseline="0" dirty="0"/>
              <a:t>in die Entscheidung einbezogen und der Standort gewählt, der in der Summe am besten erscheint.</a:t>
            </a:r>
          </a:p>
          <a:p>
            <a:r>
              <a:rPr lang="de-DE" baseline="0" dirty="0"/>
              <a:t>Dabei wird nicht nur die aktuelle Situation berücksichtigt, sondern auch für die Zukunft mitgedacht.</a:t>
            </a:r>
            <a:endParaRPr lang="de-DE" dirty="0">
              <a:solidFill>
                <a:srgbClr val="003366"/>
              </a:solidFill>
              <a:latin typeface="Calibri" panose="020F0502020204030204" pitchFamily="34" charset="0"/>
              <a:ea typeface="+mn-ea"/>
              <a:cs typeface="Calibri" panose="020F0502020204030204" pitchFamily="34" charset="0"/>
            </a:endParaRPr>
          </a:p>
          <a:p>
            <a:pPr>
              <a:lnSpc>
                <a:spcPct val="90000"/>
              </a:lnSpc>
              <a:defRPr/>
            </a:pPr>
            <a:r>
              <a:rPr lang="de-DE" altLang="de-DE" dirty="0">
                <a:solidFill>
                  <a:srgbClr val="003366"/>
                </a:solidFill>
                <a:latin typeface="Calibri" panose="020F0502020204030204" pitchFamily="34" charset="0"/>
                <a:ea typeface="+mn-ea"/>
                <a:cs typeface="Calibri" panose="020F0502020204030204" pitchFamily="34" charset="0"/>
              </a:rPr>
              <a:t>Standortfaktoren </a:t>
            </a:r>
            <a:r>
              <a:rPr lang="de-DE" dirty="0">
                <a:solidFill>
                  <a:srgbClr val="003366"/>
                </a:solidFill>
                <a:latin typeface="Calibri" panose="020F0502020204030204" pitchFamily="34" charset="0"/>
                <a:ea typeface="+mn-ea"/>
                <a:cs typeface="Calibri" panose="020F0502020204030204" pitchFamily="34" charset="0"/>
              </a:rPr>
              <a:t>dienen der </a:t>
            </a:r>
            <a:r>
              <a:rPr lang="de-DE" u="none" dirty="0">
                <a:solidFill>
                  <a:srgbClr val="003366"/>
                </a:solidFill>
                <a:latin typeface="Calibri" panose="020F0502020204030204" pitchFamily="34" charset="0"/>
                <a:ea typeface="+mn-ea"/>
                <a:cs typeface="Calibri" panose="020F0502020204030204" pitchFamily="34" charset="0"/>
              </a:rPr>
              <a:t>Bewertung</a:t>
            </a:r>
            <a:r>
              <a:rPr lang="de-DE" dirty="0">
                <a:solidFill>
                  <a:srgbClr val="003366"/>
                </a:solidFill>
                <a:latin typeface="Calibri" panose="020F0502020204030204" pitchFamily="34" charset="0"/>
                <a:ea typeface="+mn-ea"/>
                <a:cs typeface="Calibri" panose="020F0502020204030204" pitchFamily="34" charset="0"/>
              </a:rPr>
              <a:t> einzelner Standorte sowie dem </a:t>
            </a:r>
            <a:r>
              <a:rPr lang="de-DE" u="none" dirty="0">
                <a:solidFill>
                  <a:srgbClr val="003366"/>
                </a:solidFill>
                <a:latin typeface="Calibri" panose="020F0502020204030204" pitchFamily="34" charset="0"/>
                <a:ea typeface="+mn-ea"/>
                <a:cs typeface="Calibri" panose="020F0502020204030204" pitchFamily="34" charset="0"/>
              </a:rPr>
              <a:t>Vergleich</a:t>
            </a:r>
            <a:r>
              <a:rPr lang="de-DE" dirty="0">
                <a:solidFill>
                  <a:srgbClr val="003366"/>
                </a:solidFill>
                <a:latin typeface="Calibri" panose="020F0502020204030204" pitchFamily="34" charset="0"/>
                <a:ea typeface="+mn-ea"/>
                <a:cs typeface="Calibri" panose="020F0502020204030204" pitchFamily="34" charset="0"/>
              </a:rPr>
              <a:t> zwischen verschiedenen Standorten.</a:t>
            </a:r>
          </a:p>
          <a:p>
            <a:pPr>
              <a:lnSpc>
                <a:spcPct val="90000"/>
              </a:lnSpc>
              <a:defRPr/>
            </a:pPr>
            <a:endParaRPr lang="de-DE" dirty="0">
              <a:solidFill>
                <a:srgbClr val="003366"/>
              </a:solidFill>
              <a:latin typeface="Calibri" panose="020F0502020204030204" pitchFamily="34" charset="0"/>
              <a:ea typeface="+mn-ea"/>
              <a:cs typeface="Calibri" panose="020F0502020204030204" pitchFamily="34" charset="0"/>
            </a:endParaRPr>
          </a:p>
          <a:p>
            <a:pPr>
              <a:lnSpc>
                <a:spcPct val="110000"/>
              </a:lnSpc>
              <a:spcAft>
                <a:spcPts val="596"/>
              </a:spcAft>
              <a:buClr>
                <a:srgbClr val="003366"/>
              </a:buClr>
              <a:buSzPct val="75000"/>
            </a:pPr>
            <a:r>
              <a:rPr lang="de-DE" b="1" dirty="0">
                <a:solidFill>
                  <a:srgbClr val="003366"/>
                </a:solidFill>
                <a:latin typeface="Calibri" panose="020F0502020204030204" pitchFamily="34" charset="0"/>
                <a:ea typeface="+mn-ea"/>
                <a:cs typeface="Calibri" panose="020F0502020204030204" pitchFamily="34" charset="0"/>
              </a:rPr>
              <a:t>Standortverlagerung:</a:t>
            </a:r>
          </a:p>
          <a:p>
            <a:pPr marL="185766" indent="-185766">
              <a:lnSpc>
                <a:spcPct val="110000"/>
              </a:lnSpc>
              <a:spcAft>
                <a:spcPts val="596"/>
              </a:spcAft>
              <a:buClr>
                <a:srgbClr val="003366"/>
              </a:buClr>
              <a:buSzPct val="75000"/>
              <a:buFont typeface="Arial" panose="020B0604020202020204" pitchFamily="34" charset="0"/>
              <a:buChar char="•"/>
            </a:pPr>
            <a:r>
              <a:rPr lang="de-DE" dirty="0">
                <a:solidFill>
                  <a:srgbClr val="003366"/>
                </a:solidFill>
                <a:latin typeface="Calibri" panose="020F0502020204030204" pitchFamily="34" charset="0"/>
                <a:ea typeface="+mn-ea"/>
                <a:cs typeface="Calibri" panose="020F0502020204030204" pitchFamily="34" charset="0"/>
              </a:rPr>
              <a:t>Die Bewertung von Standorten bzw. die Situation im Vergleich kann sich im Verlauf der Zeit ändern. Dies führt zu Standortverlagerungen.</a:t>
            </a:r>
          </a:p>
          <a:p>
            <a:pPr marL="185766" indent="-185766">
              <a:lnSpc>
                <a:spcPct val="110000"/>
              </a:lnSpc>
              <a:spcAft>
                <a:spcPts val="596"/>
              </a:spcAft>
              <a:buClr>
                <a:srgbClr val="003366"/>
              </a:buClr>
              <a:buSzPct val="75000"/>
              <a:buFont typeface="Arial" panose="020B0604020202020204" pitchFamily="34" charset="0"/>
              <a:buChar char="•"/>
            </a:pPr>
            <a:r>
              <a:rPr lang="de-DE" dirty="0">
                <a:solidFill>
                  <a:srgbClr val="003366"/>
                </a:solidFill>
                <a:latin typeface="Calibri" panose="020F0502020204030204" pitchFamily="34" charset="0"/>
                <a:ea typeface="+mn-ea"/>
                <a:cs typeface="Calibri" panose="020F0502020204030204" pitchFamily="34" charset="0"/>
              </a:rPr>
              <a:t>Insbesondere Unternehmen ohne eigene Produktionsstandorte können relativ einfach die Standorte wechseln.</a:t>
            </a:r>
          </a:p>
          <a:p>
            <a:pPr>
              <a:lnSpc>
                <a:spcPct val="110000"/>
              </a:lnSpc>
              <a:spcAft>
                <a:spcPts val="596"/>
              </a:spcAft>
              <a:buClr>
                <a:srgbClr val="003366"/>
              </a:buClr>
              <a:buSzPct val="75000"/>
            </a:pPr>
            <a:endParaRPr lang="de-DE" dirty="0">
              <a:solidFill>
                <a:srgbClr val="003366"/>
              </a:solidFill>
              <a:latin typeface="Calibri" panose="020F0502020204030204" pitchFamily="34" charset="0"/>
              <a:ea typeface="+mn-ea"/>
              <a:cs typeface="Calibri" panose="020F0502020204030204" pitchFamily="34" charset="0"/>
            </a:endParaRPr>
          </a:p>
          <a:p>
            <a:r>
              <a:rPr lang="de-DE" sz="1300" dirty="0"/>
              <a:t>Trotz der Überlegungen und Prognosen für die Zukunft, kann sich die Bewertung eines Standortes verändern.</a:t>
            </a:r>
          </a:p>
          <a:p>
            <a:r>
              <a:rPr lang="de-DE" sz="1300" dirty="0"/>
              <a:t>Einerseits weil sich die Erfordernisse des Unternehmens ändern können (Beispiel 1, s.u.),</a:t>
            </a:r>
          </a:p>
          <a:p>
            <a:r>
              <a:rPr lang="de-DE" sz="1300" dirty="0"/>
              <a:t>andererseits weil sich der Standort verändert (Beispiel 2, s.u.) und dabei ggf. nicht gemäß der Erwartungen entwickelt.</a:t>
            </a:r>
          </a:p>
          <a:p>
            <a:r>
              <a:rPr lang="de-DE" sz="1300" dirty="0"/>
              <a:t>Auch kann es sein, dass andere Standorte sich verändern und sich somit die Bewertung im Vergleich verschiebt.</a:t>
            </a:r>
          </a:p>
          <a:p>
            <a:endParaRPr lang="de-DE" sz="1300" dirty="0"/>
          </a:p>
          <a:p>
            <a:r>
              <a:rPr lang="de-DE" sz="1300" dirty="0"/>
              <a:t>Beispiele:</a:t>
            </a:r>
          </a:p>
          <a:p>
            <a:r>
              <a:rPr lang="de-DE" sz="1300" dirty="0"/>
              <a:t>1) Ein Unternehmen stellt das Sortiment auf einen höheren Anteil Basics um, deren Bestellungen mit weniger Zeitdruck ablaufen.</a:t>
            </a:r>
          </a:p>
          <a:p>
            <a:r>
              <a:rPr lang="de-DE" sz="1300" dirty="0"/>
              <a:t>Daher sind geringe Produktions- und Lieferzeiten nicht mehr so wichtig wie früher und andere Standortfaktoren gewinnen an Bedeutung.</a:t>
            </a:r>
          </a:p>
          <a:p>
            <a:r>
              <a:rPr lang="de-DE" sz="1300" dirty="0"/>
              <a:t>2) Die Regierung eines Landes hat zugesagt, den Infrastrukturausbau voran zu treiben und</a:t>
            </a:r>
          </a:p>
          <a:p>
            <a:r>
              <a:rPr lang="de-DE" sz="1300" dirty="0"/>
              <a:t>dadurch binnen weniger Jahre die Transportzeiten auf dem Land- und Seeweg deutlich zu verringern.</a:t>
            </a:r>
          </a:p>
          <a:p>
            <a:r>
              <a:rPr lang="de-DE" sz="1300" dirty="0"/>
              <a:t>Bis das Vorhaben umgesetzt ist, wird der Transport auf dem Luftweg subventioniert. Wenn nun – z.B.</a:t>
            </a:r>
          </a:p>
          <a:p>
            <a:r>
              <a:rPr lang="de-DE" sz="1300" dirty="0"/>
              <a:t>durch einen Regierungswechsel – die Subventionen für Luftfracht wegfallen, der Landtransport aber</a:t>
            </a:r>
          </a:p>
          <a:p>
            <a:r>
              <a:rPr lang="de-DE" sz="1300" dirty="0"/>
              <a:t>immer noch problematisch ist, verliert der Standort für verschiedene Unternehmen an Wert.</a:t>
            </a:r>
          </a:p>
          <a:p>
            <a:r>
              <a:rPr lang="de-DE" sz="1300" dirty="0"/>
              <a:t>3) Ein Land unternimmt demokratische Reformen und internationale Handelssanktionen werden aufgehoben.</a:t>
            </a:r>
          </a:p>
          <a:p>
            <a:r>
              <a:rPr lang="de-DE" sz="1300" dirty="0"/>
              <a:t>Die Regierung des Landes möchte ausländische Unternehmen einwerben und sorgt für ein</a:t>
            </a:r>
          </a:p>
          <a:p>
            <a:r>
              <a:rPr lang="de-DE" sz="1300" dirty="0"/>
              <a:t>Unternehmens-freundliches Klima (wenig Bürokratie, geringe Steuern...).</a:t>
            </a:r>
          </a:p>
          <a:p>
            <a:r>
              <a:rPr lang="de-DE" sz="1300" dirty="0"/>
              <a:t>Außerdem gibt es viele junge Arbeitskräfte und die Löhne sind gering. Dieses Land wird somit möglicherweise</a:t>
            </a:r>
          </a:p>
          <a:p>
            <a:r>
              <a:rPr lang="de-DE" sz="1300" dirty="0"/>
              <a:t>ein attraktiver Produktionsstandort und steht in Konkurrenz zu anderen Standorten.</a:t>
            </a:r>
          </a:p>
          <a:p>
            <a:pPr marL="247688" indent="-247688">
              <a:buAutoNum type="arabicParenR"/>
            </a:pPr>
            <a:endParaRPr lang="de-DE" sz="1300" dirty="0"/>
          </a:p>
          <a:p>
            <a:r>
              <a:rPr lang="de-DE" sz="1300" dirty="0"/>
              <a:t>Wichtig: Ein Unternehmen verlagert nicht einfach so seinen Standort. Das ist so ähnlich wie bei einem Umzug</a:t>
            </a:r>
          </a:p>
          <a:p>
            <a:r>
              <a:rPr lang="de-DE" sz="1300" dirty="0"/>
              <a:t>mit Aufwand und Kosten verbunden (nur natürlich wesentlich komplexer). Dennoch ziehen Unternehmen es in Erwägung.</a:t>
            </a:r>
          </a:p>
          <a:p>
            <a:r>
              <a:rPr lang="de-DE" sz="1300" dirty="0"/>
              <a:t>Noch viel mehr finden Standortentscheidungen natürlich bei Neugründungen und Expansion statt.</a:t>
            </a:r>
          </a:p>
          <a:p>
            <a:r>
              <a:rPr lang="de-DE" sz="1300" dirty="0"/>
              <a:t>Ein Großteil der Bekleidungsproduktion findet allerdings nicht (mehr) in unternehmenseigenen Fabriken statt,</a:t>
            </a:r>
          </a:p>
          <a:p>
            <a:r>
              <a:rPr lang="de-DE" sz="1300" dirty="0"/>
              <a:t>sondern wird im Auftrag von Unternehmen in Fabriken hergestellt.</a:t>
            </a:r>
          </a:p>
          <a:p>
            <a:endParaRPr lang="de-DE" sz="1300" dirty="0"/>
          </a:p>
          <a:p>
            <a:r>
              <a:rPr lang="de-DE" sz="1300" dirty="0"/>
              <a:t>Wenn wir für die Bekleidungsindustrie von Standorten sprechen, sprechen wir also oft von Orten inkl. ihrer Fabrikinfrastruktur.</a:t>
            </a:r>
          </a:p>
        </p:txBody>
      </p:sp>
    </p:spTree>
    <p:extLst>
      <p:ext uri="{BB962C8B-B14F-4D97-AF65-F5344CB8AC3E}">
        <p14:creationId xmlns:p14="http://schemas.microsoft.com/office/powerpoint/2010/main" val="411549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8</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8</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sz="1300" dirty="0"/>
              <a:t>Diese Folie zeigt eine Auswahl von Standortfaktoren, die für die Bekleidungsindustrie eine Rolle spielen können.</a:t>
            </a:r>
          </a:p>
          <a:p>
            <a:r>
              <a:rPr lang="de-DE" sz="1300" dirty="0"/>
              <a:t>Die Liste hat keinen Anspruch auf Vollständigkeit und die Wichtigkeit der einzelnen Faktoren variiert je nach Unternehmen/Produkt. </a:t>
            </a:r>
          </a:p>
          <a:p>
            <a:endParaRPr lang="de-DE" sz="1300" dirty="0"/>
          </a:p>
          <a:p>
            <a:r>
              <a:rPr lang="de-DE" sz="1300" i="1" dirty="0"/>
              <a:t>Hinweis: An dieser Stelle erst mal nur Brainstorming-mäßig eine Sammlung von Standortfaktoren,</a:t>
            </a:r>
          </a:p>
          <a:p>
            <a:r>
              <a:rPr lang="de-DE" sz="1300" i="1" dirty="0"/>
              <a:t>keine Systematisierung obwohl es verschiedene Theorien und Systematiken gibt;</a:t>
            </a:r>
          </a:p>
          <a:p>
            <a:r>
              <a:rPr lang="de-DE" sz="1300" i="1" dirty="0"/>
              <a:t>von Wirtschaftsstudis mit vertieftem Wissen nicht aus dem Konzept bringen lassen</a:t>
            </a:r>
          </a:p>
          <a:p>
            <a:r>
              <a:rPr lang="de-DE" sz="1300" i="1" dirty="0"/>
              <a:t>(z.B. Einteilung harte/weiche Standortfaktoren), hier geht es nur um groben Eindruck.</a:t>
            </a:r>
          </a:p>
          <a:p>
            <a:endParaRPr lang="de-DE" sz="1300" dirty="0"/>
          </a:p>
          <a:p>
            <a:pPr lvl="0"/>
            <a:r>
              <a:rPr lang="de-DE" sz="1300" b="1" dirty="0"/>
              <a:t>Lohnkosten:</a:t>
            </a:r>
            <a:r>
              <a:rPr lang="de-DE" sz="1300" dirty="0"/>
              <a:t> Wie ist das Lohnniveau der Arbeiter*innen?</a:t>
            </a:r>
          </a:p>
          <a:p>
            <a:pPr lvl="0"/>
            <a:r>
              <a:rPr lang="de-DE" sz="1300" b="1" dirty="0"/>
              <a:t>Ausbildungsniveau: </a:t>
            </a:r>
            <a:r>
              <a:rPr lang="de-DE" sz="1300" dirty="0"/>
              <a:t>Sind die Arbeitskräfte ausreichend qualifiziert oder qualifizierbar?</a:t>
            </a:r>
          </a:p>
          <a:p>
            <a:pPr lvl="0"/>
            <a:r>
              <a:rPr lang="de-DE" sz="1300" b="1" dirty="0"/>
              <a:t>Verfügbarkeit von Arbeitskräften:</a:t>
            </a:r>
            <a:r>
              <a:rPr lang="de-DE" sz="1300" dirty="0"/>
              <a:t> Gibt es genug Arbeitskräfte?</a:t>
            </a:r>
          </a:p>
          <a:p>
            <a:pPr lvl="0"/>
            <a:r>
              <a:rPr lang="de-DE" sz="1300" b="1" dirty="0"/>
              <a:t>Produktionskapazitäten:</a:t>
            </a:r>
            <a:r>
              <a:rPr lang="de-DE" sz="1300" dirty="0"/>
              <a:t> Sind die Produktionsanlagen und Arbeitskräfte ausreichend</a:t>
            </a:r>
          </a:p>
          <a:p>
            <a:pPr lvl="0"/>
            <a:r>
              <a:rPr lang="de-DE" sz="1300" dirty="0"/>
              <a:t>um gewisse Volumina zu produzieren?</a:t>
            </a:r>
          </a:p>
          <a:p>
            <a:pPr lvl="0"/>
            <a:r>
              <a:rPr lang="de-DE" sz="1300" b="1" dirty="0"/>
              <a:t>Verkehrsanbindung:</a:t>
            </a:r>
            <a:r>
              <a:rPr lang="de-DE" sz="1300" dirty="0"/>
              <a:t> Können die notwendigen Rohstoffe und die Produkte gut zur</a:t>
            </a:r>
          </a:p>
          <a:p>
            <a:pPr lvl="0"/>
            <a:r>
              <a:rPr lang="de-DE" sz="1300" dirty="0"/>
              <a:t>und von der Produktionsstätte transportiert werden?</a:t>
            </a:r>
          </a:p>
          <a:p>
            <a:pPr lvl="0"/>
            <a:r>
              <a:rPr lang="de-DE" sz="1300" b="1" dirty="0"/>
              <a:t>Transportkosten:</a:t>
            </a:r>
            <a:r>
              <a:rPr lang="de-DE" sz="1300" dirty="0"/>
              <a:t> Zu welchen Kosten erfolgt der Transport?</a:t>
            </a:r>
          </a:p>
          <a:p>
            <a:pPr lvl="0"/>
            <a:r>
              <a:rPr lang="de-DE" sz="1300" b="1" dirty="0"/>
              <a:t>Transportzeiten:</a:t>
            </a:r>
            <a:r>
              <a:rPr lang="de-DE" sz="1300" dirty="0"/>
              <a:t> Wie lange dauert der Transport (vor allem zu den Absatzmärkten)?</a:t>
            </a:r>
          </a:p>
          <a:p>
            <a:pPr lvl="0"/>
            <a:r>
              <a:rPr lang="de-DE" sz="1300" b="1" dirty="0"/>
              <a:t>Energiepreise:</a:t>
            </a:r>
            <a:r>
              <a:rPr lang="de-DE" sz="1300" dirty="0"/>
              <a:t> Wie teuer ist die Energie, die für die Produktion benötigt wird (v.a. Strom)?</a:t>
            </a:r>
          </a:p>
          <a:p>
            <a:pPr lvl="0"/>
            <a:r>
              <a:rPr lang="de-DE" sz="1300" b="1" dirty="0"/>
              <a:t>Energieversorgung:</a:t>
            </a:r>
            <a:r>
              <a:rPr lang="de-DE" sz="1300" dirty="0"/>
              <a:t> Ist die Energieversorgung zuverlässig oder ist z.B. mit Stromausfällen zu rechnen,</a:t>
            </a:r>
          </a:p>
          <a:p>
            <a:pPr lvl="0"/>
            <a:r>
              <a:rPr lang="de-DE" sz="1300" dirty="0"/>
              <a:t>die die Produktion stoppen könnten?</a:t>
            </a:r>
          </a:p>
          <a:p>
            <a:pPr lvl="0"/>
            <a:r>
              <a:rPr lang="de-DE" sz="1300" b="1" dirty="0"/>
              <a:t>Steuern/Abgaben:</a:t>
            </a:r>
            <a:r>
              <a:rPr lang="de-DE" sz="1300" dirty="0"/>
              <a:t> Wie hoch sind Steuern und sonstige Abgaben am Standort?</a:t>
            </a:r>
          </a:p>
          <a:p>
            <a:pPr lvl="0"/>
            <a:r>
              <a:rPr lang="de-DE" sz="1300" b="1" dirty="0"/>
              <a:t>Einfuhrzölle:</a:t>
            </a:r>
            <a:r>
              <a:rPr lang="de-DE" sz="1300" dirty="0"/>
              <a:t> Wie hoch sind Zölle auf eingeführte Rohstoffe und Maschinen?</a:t>
            </a:r>
          </a:p>
          <a:p>
            <a:pPr lvl="0"/>
            <a:r>
              <a:rPr lang="de-DE" sz="1300" b="1" dirty="0"/>
              <a:t>Staatliche Förderung: </a:t>
            </a:r>
            <a:r>
              <a:rPr lang="de-DE" sz="1300" dirty="0"/>
              <a:t>Gibt es staatliche Förderung, z.B. Subventionen, Erleichterung bei Bürokratie etc.?</a:t>
            </a:r>
          </a:p>
          <a:p>
            <a:pPr lvl="0"/>
            <a:r>
              <a:rPr lang="de-DE" sz="1300" b="1" dirty="0"/>
              <a:t>Verfügbarkeit von Rohstoffen:</a:t>
            </a:r>
            <a:r>
              <a:rPr lang="de-DE" sz="1300" dirty="0"/>
              <a:t> Sind die notwendigen Rohstoffe am Standort oder in der Nähe verfügbar?</a:t>
            </a:r>
          </a:p>
          <a:p>
            <a:pPr lvl="0"/>
            <a:r>
              <a:rPr lang="de-DE" sz="1300" b="1" dirty="0"/>
              <a:t>Grundstückspreise/Mietkosten:</a:t>
            </a:r>
            <a:r>
              <a:rPr lang="de-DE" sz="1300" dirty="0"/>
              <a:t> Wie hoch sind die Preise z.B. um Fabriken zu mieten oder zu kaufen?</a:t>
            </a:r>
          </a:p>
          <a:p>
            <a:pPr lvl="0"/>
            <a:r>
              <a:rPr lang="de-DE" sz="1300" dirty="0"/>
              <a:t>Sofern bei Fabriken bestellt wird, gehen solche Kosten ja trotzdem in die Produktpreise ein.</a:t>
            </a:r>
          </a:p>
          <a:p>
            <a:pPr lvl="0"/>
            <a:r>
              <a:rPr lang="de-DE" sz="1300" b="1" dirty="0"/>
              <a:t>Rechtslage (Arbeitsrecht, Umweltschutz):</a:t>
            </a:r>
            <a:r>
              <a:rPr lang="de-DE" sz="1300" dirty="0"/>
              <a:t> Wie sehen die Auflagen hinsichtlich Arbeitsrecht, Gebäuden, Umwelt usw. aus?</a:t>
            </a:r>
          </a:p>
          <a:p>
            <a:pPr lvl="0"/>
            <a:r>
              <a:rPr lang="de-DE" sz="1300" dirty="0"/>
              <a:t>Bereitet die Einhaltung Schwierigkeiten?</a:t>
            </a:r>
          </a:p>
          <a:p>
            <a:pPr lvl="0"/>
            <a:r>
              <a:rPr lang="de-DE" sz="1300" b="1" dirty="0"/>
              <a:t>Rechtsstaatlichkeit:</a:t>
            </a:r>
            <a:r>
              <a:rPr lang="de-DE" sz="1300" dirty="0"/>
              <a:t> Ist der rechtliche Rahmen verlässlich? Kann sich ein Unternehmen darauf verlassen,</a:t>
            </a:r>
          </a:p>
          <a:p>
            <a:pPr lvl="0"/>
            <a:r>
              <a:rPr lang="de-DE" sz="1300" dirty="0"/>
              <a:t>rechtmäßig behandelt zu werden? Gehen von gesetzlichen Pflichten Risiken für das Unternehmen aus?</a:t>
            </a:r>
          </a:p>
          <a:p>
            <a:pPr lvl="0"/>
            <a:r>
              <a:rPr lang="de-DE" sz="1300" b="1" dirty="0"/>
              <a:t>Politische Stabilität:</a:t>
            </a:r>
            <a:r>
              <a:rPr lang="de-DE" sz="1300" dirty="0"/>
              <a:t> Ist die weitere (politische) Entwicklung des Standortes absehbar?</a:t>
            </a:r>
          </a:p>
          <a:p>
            <a:pPr lvl="0"/>
            <a:r>
              <a:rPr lang="de-DE" sz="1300" dirty="0"/>
              <a:t>Ist mit politischen Veränderungen und Auswirkungen auf die Produktion zu rechnen?</a:t>
            </a:r>
          </a:p>
          <a:p>
            <a:pPr lvl="0"/>
            <a:r>
              <a:rPr lang="de-DE" sz="1300" dirty="0"/>
              <a:t>Könnte es Unruhen geben, die sich auf die Produktion auswirken?</a:t>
            </a:r>
          </a:p>
          <a:p>
            <a:pPr lvl="0"/>
            <a:r>
              <a:rPr lang="de-DE" sz="1300" b="1" dirty="0"/>
              <a:t>Bürokratie:</a:t>
            </a:r>
            <a:r>
              <a:rPr lang="de-DE" sz="1300" dirty="0"/>
              <a:t> Ist es einfach oder schwierig im Land zu produzieren? Gibt es hohe bürokratische Hürden?</a:t>
            </a:r>
          </a:p>
          <a:p>
            <a:pPr lvl="0"/>
            <a:r>
              <a:rPr lang="de-DE" sz="1300" b="1" dirty="0"/>
              <a:t>Image des Standortes:</a:t>
            </a:r>
            <a:r>
              <a:rPr lang="de-DE" sz="1300" dirty="0"/>
              <a:t> Hat der Standort einen guten oder schlechten Ruf? Haben die Konsument*innen</a:t>
            </a:r>
          </a:p>
          <a:p>
            <a:pPr lvl="0"/>
            <a:r>
              <a:rPr lang="de-DE" sz="1300" dirty="0"/>
              <a:t>ggf. Vorbehalte gegen Produkte aus dem Land? Gibt es politische Sanktionen?</a:t>
            </a:r>
          </a:p>
          <a:p>
            <a:pPr lvl="0"/>
            <a:r>
              <a:rPr lang="de-DE" sz="1300" b="1" dirty="0"/>
              <a:t> . . . </a:t>
            </a:r>
          </a:p>
        </p:txBody>
      </p:sp>
    </p:spTree>
    <p:extLst>
      <p:ext uri="{BB962C8B-B14F-4D97-AF65-F5344CB8AC3E}">
        <p14:creationId xmlns:p14="http://schemas.microsoft.com/office/powerpoint/2010/main" val="88955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33928" indent="-233928">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1pPr>
            <a:lvl2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2pPr>
            <a:lvl3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3pPr>
            <a:lvl4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4pPr>
            <a:lvl5pPr>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5pPr>
            <a:lvl6pPr marL="2724569"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6pPr>
            <a:lvl7pPr marL="3219945"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7pPr>
            <a:lvl8pPr marL="3715322"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8pPr>
            <a:lvl9pPr marL="4210698" indent="-247688" defTabSz="486776" eaLnBrk="0" fontAlgn="base" hangingPunct="0">
              <a:spcBef>
                <a:spcPct val="0"/>
              </a:spcBef>
              <a:spcAft>
                <a:spcPct val="0"/>
              </a:spcAft>
              <a:tabLst>
                <a:tab pos="486776" algn="l"/>
                <a:tab pos="973552" algn="l"/>
                <a:tab pos="1460328" algn="l"/>
                <a:tab pos="1947104" algn="l"/>
                <a:tab pos="2433880" algn="l"/>
                <a:tab pos="2920656"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a:solidFill>
                  <a:srgbClr val="000000"/>
                </a:solidFill>
                <a:latin typeface="Times New Roman" panose="02020603050405020304" pitchFamily="18" charset="0"/>
                <a:ea typeface="MS PGothic" panose="020B0600070205080204" pitchFamily="34" charset="-128"/>
              </a:rPr>
              <a:pPr/>
              <a:t>9</a:t>
            </a:fld>
            <a:endParaRPr lang="de-DE" altLang="de-DE">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17813" y="576263"/>
            <a:ext cx="3836987" cy="287813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62945" y="3646081"/>
            <a:ext cx="6946195" cy="34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75" tIns="49538" rIns="99075" bIns="49538"/>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88"/>
              </a:spcBef>
              <a:buSzPct val="100000"/>
            </a:pPr>
            <a:r>
              <a:rPr lang="de-DE" altLang="de-DE" sz="13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88"/>
              </a:spcBef>
              <a:buClr>
                <a:srgbClr val="000000"/>
              </a:buClr>
              <a:buSzPct val="100000"/>
              <a:buFont typeface="Times New Roman" panose="02020603050405020304" pitchFamily="18" charset="0"/>
              <a:buAutoNum type="arabicPeriod"/>
            </a:pPr>
            <a:r>
              <a:rPr lang="de-DE" altLang="de-DE" sz="1300">
                <a:solidFill>
                  <a:srgbClr val="000000"/>
                </a:solidFill>
                <a:ea typeface="MS PGothic" panose="020B0600070205080204" pitchFamily="34" charset="-128"/>
              </a:rPr>
              <a:t>Soziale Verantwortung = ihr wirtschaftliches Handeln sozial verantwortlich gestalten</a:t>
            </a:r>
          </a:p>
          <a:p>
            <a:pPr eaLnBrk="1" hangingPunct="1">
              <a:spcBef>
                <a:spcPts val="488"/>
              </a:spcBef>
              <a:buSzPct val="100000"/>
            </a:pPr>
            <a:r>
              <a:rPr lang="de-DE" altLang="de-DE" sz="1300">
                <a:solidFill>
                  <a:srgbClr val="000000"/>
                </a:solidFill>
                <a:ea typeface="MS PGothic" panose="020B0600070205080204" pitchFamily="34" charset="-128"/>
              </a:rPr>
              <a:t>3.  Eigene Kodizes ernst nehmen und effektive Maßnahmen zur Umsetzung </a:t>
            </a:r>
          </a:p>
          <a:p>
            <a:pPr eaLnBrk="1" hangingPunct="1">
              <a:spcBef>
                <a:spcPts val="488"/>
              </a:spcBef>
              <a:buSzPct val="100000"/>
            </a:pPr>
            <a:r>
              <a:rPr lang="de-DE" altLang="de-DE" sz="1300">
                <a:solidFill>
                  <a:srgbClr val="000000"/>
                </a:solidFill>
                <a:ea typeface="MS PGothic" panose="020B0600070205080204" pitchFamily="34" charset="-128"/>
              </a:rPr>
              <a:t>6. Nicht nur rein kommerzielle audits</a:t>
            </a:r>
          </a:p>
          <a:p>
            <a:pPr eaLnBrk="1" hangingPunct="1">
              <a:spcBef>
                <a:spcPts val="488"/>
              </a:spcBef>
              <a:buSzPct val="100000"/>
            </a:pPr>
            <a:endParaRPr lang="de-DE" altLang="de-DE" sz="13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367514" y="7292162"/>
            <a:ext cx="4104570" cy="3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300">
                <a:solidFill>
                  <a:srgbClr val="003366"/>
                </a:solidFill>
                <a:latin typeface="Times New Roman" panose="02020603050405020304" pitchFamily="18" charset="0"/>
                <a:ea typeface="MS PGothic" panose="020B0600070205080204" pitchFamily="34" charset="-128"/>
              </a:rPr>
              <a:pPr algn="r" eaLnBrk="1" hangingPunct="1">
                <a:buSzPct val="100000"/>
              </a:pPr>
              <a:t>9</a:t>
            </a:fld>
            <a:endParaRPr lang="de-DE" altLang="de-DE" sz="13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Dies sind die 22 wichtigsten Importländer nach Deutschland</a:t>
            </a:r>
            <a:r>
              <a:rPr lang="de-DE" baseline="0" dirty="0"/>
              <a:t> im Jahr 2019</a:t>
            </a:r>
          </a:p>
          <a:p>
            <a:pPr defTabSz="495376">
              <a:defRPr/>
            </a:pPr>
            <a:r>
              <a:rPr lang="de-DE" b="0" i="1" dirty="0"/>
              <a:t>(Titel der Statistik: Wichtigste Herkunftsländer für Bekleidungsimporte nach Deutschland</a:t>
            </a:r>
          </a:p>
          <a:p>
            <a:pPr defTabSz="495376">
              <a:defRPr/>
            </a:pPr>
            <a:r>
              <a:rPr lang="de-DE" b="0" i="1" dirty="0"/>
              <a:t>nach Einfuhrwert im Jahr 2018 (in Millionen Euro))</a:t>
            </a:r>
            <a:endParaRPr lang="de-DE" b="0" i="1" baseline="0" dirty="0"/>
          </a:p>
          <a:p>
            <a:r>
              <a:rPr lang="de-DE" i="1" baseline="0" dirty="0"/>
              <a:t>Quelle:</a:t>
            </a:r>
          </a:p>
          <a:p>
            <a:r>
              <a:rPr lang="de-DE" i="1" baseline="0" dirty="0"/>
              <a:t>https://de.statista.com/statistik/daten/studie/218179/umfrage/die-wichtigsten-importlaender-fuer-das-deutsche-bekleidungsgewerbe-nach-einfuhrwert/,</a:t>
            </a:r>
          </a:p>
          <a:p>
            <a:r>
              <a:rPr lang="de-DE" i="1" baseline="0" dirty="0"/>
              <a:t>Zugriff 28.07.2020</a:t>
            </a:r>
          </a:p>
          <a:p>
            <a:r>
              <a:rPr lang="de-DE" dirty="0"/>
              <a:t>linke Spalte:</a:t>
            </a:r>
            <a:r>
              <a:rPr lang="de-DE" baseline="0" dirty="0"/>
              <a:t> nicht-europäische Länder, rechte Spalte: europäische Länder</a:t>
            </a:r>
          </a:p>
          <a:p>
            <a:r>
              <a:rPr lang="de-DE" baseline="0" dirty="0"/>
              <a:t>in der Klammer jeweils der Platz im Ranking</a:t>
            </a:r>
          </a:p>
          <a:p>
            <a:endParaRPr lang="de-DE" baseline="0" dirty="0"/>
          </a:p>
          <a:p>
            <a:r>
              <a:rPr lang="de-DE" dirty="0"/>
              <a:t>WICHTIG: Dies sind nicht 1:1 die wichtigsten Produktionsländer weltweit, sondern für Importe nach Deutschland;</a:t>
            </a:r>
          </a:p>
          <a:p>
            <a:r>
              <a:rPr lang="de-DE" dirty="0"/>
              <a:t>als Importland („Made in ...“) wird immer das Land angegeben in dem der letzte wertsteigernde Arbeitsschritt</a:t>
            </a:r>
          </a:p>
          <a:p>
            <a:r>
              <a:rPr lang="de-DE" dirty="0"/>
              <a:t>(also nicht die komplette</a:t>
            </a:r>
            <a:r>
              <a:rPr lang="de-DE" baseline="0" dirty="0"/>
              <a:t> Produktion) stattgefunden hat.</a:t>
            </a:r>
          </a:p>
          <a:p>
            <a:endParaRPr lang="de-DE" baseline="0" dirty="0"/>
          </a:p>
          <a:p>
            <a:r>
              <a:rPr lang="de-DE" baseline="0" dirty="0"/>
              <a:t>Europäische Länder tauchen also vor allem in der Liste auf, weil dort entweder letzte Veredelungsschritte stattfinden</a:t>
            </a:r>
          </a:p>
          <a:p>
            <a:r>
              <a:rPr lang="de-DE" baseline="0" dirty="0"/>
              <a:t>oder sehr spezielle Produkte mit besonderen Anforderungen an die Standorte gefertigt werden.</a:t>
            </a:r>
          </a:p>
          <a:p>
            <a:endParaRPr lang="de-DE" baseline="0" dirty="0"/>
          </a:p>
          <a:p>
            <a:r>
              <a:rPr lang="de-DE" baseline="0" dirty="0"/>
              <a:t>Auffällig ist, dass die Mehrzahl der Länder und fast die kompletten Top 10 Niedriglohnstandorte in Asien sind.</a:t>
            </a:r>
          </a:p>
          <a:p>
            <a:r>
              <a:rPr lang="de-DE" baseline="0" dirty="0"/>
              <a:t>Dies verweist auf den hohen Stellenwert des Standortfaktors Lohn für die Bekleidungsindustrie.</a:t>
            </a:r>
            <a:endParaRPr lang="de-DE" dirty="0"/>
          </a:p>
        </p:txBody>
      </p:sp>
    </p:spTree>
    <p:extLst>
      <p:ext uri="{BB962C8B-B14F-4D97-AF65-F5344CB8AC3E}">
        <p14:creationId xmlns:p14="http://schemas.microsoft.com/office/powerpoint/2010/main" val="20269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Master-Untertitelformat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Mastertitelformat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99AA7CA6-98C9-4C34-915A-57156DEF5D89}" type="datetime1">
              <a:rPr lang="de-DE" smtClean="0"/>
              <a:t>03.09.2020</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90C4342F-AF21-4CBE-B936-1CF6C3568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3232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0E8B5F59-D6DE-4956-8080-5916CDB59CFA}" type="datetime1">
              <a:rPr lang="de-DE" smtClean="0"/>
              <a:t>03.09.2020</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194427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Mastertitelformat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E8312B13-97A4-4E0D-8F28-FFF04FE09210}"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301508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Mastertitelformat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SmartArt-Grafik durch Klicken auf Symbol hinzuzufügen</a:t>
            </a:r>
          </a:p>
        </p:txBody>
      </p:sp>
      <p:sp>
        <p:nvSpPr>
          <p:cNvPr id="4" name="Datumsplatzhalter 3"/>
          <p:cNvSpPr>
            <a:spLocks noGrp="1"/>
          </p:cNvSpPr>
          <p:nvPr>
            <p:ph type="dt" sz="half" idx="10"/>
          </p:nvPr>
        </p:nvSpPr>
        <p:spPr/>
        <p:txBody>
          <a:bodyPr/>
          <a:lstStyle>
            <a:lvl1pPr>
              <a:defRPr/>
            </a:lvl1pPr>
          </a:lstStyle>
          <a:p>
            <a:pPr>
              <a:defRPr/>
            </a:pPr>
            <a:fld id="{921A7468-6913-494B-8861-79F9B6F7ED7D}"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300214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Mastertitelformat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6F67AE39-DB85-4170-91D7-C02EEB9F770A}"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1077951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Mastertitelformat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p:cNvSpPr>
            <a:spLocks noGrp="1" noChangeArrowheads="1"/>
          </p:cNvSpPr>
          <p:nvPr>
            <p:ph type="dt" sz="half" idx="10"/>
          </p:nvPr>
        </p:nvSpPr>
        <p:spPr>
          <a:ln/>
        </p:spPr>
        <p:txBody>
          <a:bodyPr/>
          <a:lstStyle>
            <a:lvl1pPr>
              <a:defRPr/>
            </a:lvl1pPr>
          </a:lstStyle>
          <a:p>
            <a:pPr>
              <a:defRPr/>
            </a:pPr>
            <a:fld id="{8F957A94-3169-4BB3-A715-BC19D84D28C7}" type="datetime1">
              <a:rPr lang="de-DE" smtClean="0"/>
              <a:t>03.09.2020</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A0A1D824-D55A-A741-B1BF-EDB52A1394AC}" type="slidenum">
              <a:rPr lang="de-DE"/>
              <a:pPr>
                <a:defRPr/>
              </a:pPr>
              <a:t>‹Nr.›</a:t>
            </a:fld>
            <a:endParaRPr lang="de-DE"/>
          </a:p>
        </p:txBody>
      </p:sp>
    </p:spTree>
    <p:extLst>
      <p:ext uri="{BB962C8B-B14F-4D97-AF65-F5344CB8AC3E}">
        <p14:creationId xmlns:p14="http://schemas.microsoft.com/office/powerpoint/2010/main" val="273238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8DF04E4B-BADF-4FC9-949A-FA8141166FB7}" type="datetime1">
              <a:rPr lang="de-DE" smtClean="0"/>
              <a:t>03.09.2020</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99320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Mastertitelformat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1F81D1FE-506C-4534-A03F-130A57323870}" type="datetime1">
              <a:rPr lang="de-DE" smtClean="0"/>
              <a:t>03.09.2020</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39648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9144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59685288-0588-44D3-9D43-44C521BE6A77}" type="datetime1">
              <a:rPr lang="de-DE" smtClean="0"/>
              <a:t>03.09.2020</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79103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Mastertitelformat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D2413188-FF42-4989-AD41-908700D54908}" type="datetime1">
              <a:rPr lang="de-DE" smtClean="0"/>
              <a:t>03.09.2020</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11138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13"/>
          <p:cNvSpPr>
            <a:spLocks noGrp="1" noChangeArrowheads="1"/>
          </p:cNvSpPr>
          <p:nvPr>
            <p:ph type="dt" sz="half" idx="10"/>
          </p:nvPr>
        </p:nvSpPr>
        <p:spPr>
          <a:ln/>
        </p:spPr>
        <p:txBody>
          <a:bodyPr/>
          <a:lstStyle>
            <a:lvl1pPr>
              <a:defRPr/>
            </a:lvl1pPr>
          </a:lstStyle>
          <a:p>
            <a:pPr>
              <a:defRPr/>
            </a:pPr>
            <a:fld id="{2D4C03AD-662B-4F46-B896-4DA071C0DFAB}" type="datetime1">
              <a:rPr lang="de-DE" smtClean="0"/>
              <a:t>03.09.2020</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28366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E7BEABA9-11F7-425B-B48C-CA30FDAADF3D}" type="datetime1">
              <a:rPr lang="de-DE" smtClean="0"/>
              <a:t>03.09.2020</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313337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Mastertitelformat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pPr>
              <a:defRPr/>
            </a:pPr>
            <a:fld id="{A30F2099-424E-4A5E-99B6-710B2A5BCF63}" type="datetime1">
              <a:rPr lang="de-DE" smtClean="0"/>
              <a:t>03.09.2020</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2032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Mastertitelformat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4EF0FF1-A37B-43D6-BA0D-2AB797F0AFCD}" type="datetime1">
              <a:rPr lang="de-DE" smtClean="0"/>
              <a:t>03.09.2020</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292713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941062"/>
            <a:ext cx="8001000"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dirty="0"/>
              <a:t>Klicken Sie, um das Titelformat zu bearbeiten</a:t>
            </a:r>
          </a:p>
        </p:txBody>
      </p:sp>
      <p:sp>
        <p:nvSpPr>
          <p:cNvPr id="1030" name="Rectangle 8"/>
          <p:cNvSpPr>
            <a:spLocks noGrp="1" noChangeArrowheads="1"/>
          </p:cNvSpPr>
          <p:nvPr>
            <p:ph type="body" idx="1"/>
          </p:nvPr>
        </p:nvSpPr>
        <p:spPr bwMode="auto">
          <a:xfrm>
            <a:off x="914400" y="1964105"/>
            <a:ext cx="8001000" cy="4131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A1A092E9-19DD-421C-AB18-99320C9D7BD7}" type="datetime1">
              <a:rPr lang="de-DE" smtClean="0"/>
              <a:t>03.09.2020</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8247F06B-177C-48AF-B0C4-7907367A471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14" r:id="rId3"/>
    <p:sldLayoutId id="2147483722" r:id="rId4"/>
    <p:sldLayoutId id="2147483715" r:id="rId5"/>
    <p:sldLayoutId id="2147483716" r:id="rId6"/>
    <p:sldLayoutId id="2147483717" r:id="rId7"/>
    <p:sldLayoutId id="2147483723" r:id="rId8"/>
    <p:sldLayoutId id="2147483718" r:id="rId9"/>
    <p:sldLayoutId id="2147483719" r:id="rId10"/>
    <p:sldLayoutId id="2147483724" r:id="rId11"/>
    <p:sldLayoutId id="2147483725" r:id="rId12"/>
    <p:sldLayoutId id="2147483726" r:id="rId13"/>
    <p:sldLayoutId id="2147483727" r:id="rId14"/>
  </p:sldLayoutIdLst>
  <p:hf hdr="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lnSpc>
          <a:spcPct val="110000"/>
        </a:lnSpc>
        <a:spcBef>
          <a:spcPts val="0"/>
        </a:spcBef>
        <a:spcAft>
          <a:spcPts val="550"/>
        </a:spcAft>
        <a:buClr>
          <a:schemeClr val="tx1"/>
        </a:buClr>
        <a:buSzPct val="75000"/>
        <a:buFont typeface="Wingdings" charset="2"/>
        <a:buChar char="l"/>
        <a:defRPr sz="2200" kern="1200">
          <a:solidFill>
            <a:schemeClr val="tx1"/>
          </a:solidFill>
          <a:latin typeface="+mn-lt"/>
          <a:ea typeface="+mn-ea"/>
          <a:cs typeface="+mn-cs"/>
        </a:defRPr>
      </a:lvl1pPr>
      <a:lvl2pPr marL="742950" indent="-285750" algn="l" rtl="0" eaLnBrk="1" fontAlgn="base" hangingPunct="1">
        <a:lnSpc>
          <a:spcPct val="110000"/>
        </a:lnSpc>
        <a:spcBef>
          <a:spcPts val="0"/>
        </a:spcBef>
        <a:spcAft>
          <a:spcPts val="550"/>
        </a:spcAft>
        <a:buClr>
          <a:schemeClr val="tx1"/>
        </a:buClr>
        <a:buSzPct val="75000"/>
        <a:buChar char="–"/>
        <a:defRPr sz="2000" kern="1200">
          <a:solidFill>
            <a:schemeClr val="tx1"/>
          </a:solidFill>
          <a:latin typeface="+mn-lt"/>
          <a:ea typeface="+mn-ea"/>
          <a:cs typeface="+mn-cs"/>
        </a:defRPr>
      </a:lvl2pPr>
      <a:lvl3pPr marL="1143000" indent="-228600" algn="l" rtl="0" eaLnBrk="1" fontAlgn="base" hangingPunct="1">
        <a:lnSpc>
          <a:spcPct val="110000"/>
        </a:lnSpc>
        <a:spcBef>
          <a:spcPts val="0"/>
        </a:spcBef>
        <a:spcAft>
          <a:spcPts val="550"/>
        </a:spcAft>
        <a:buClr>
          <a:schemeClr val="tx1"/>
        </a:buClr>
        <a:buSzPct val="75000"/>
        <a:buFont typeface="Wingdings" charset="2"/>
        <a:buChar char="l"/>
        <a:defRPr sz="1800" kern="1200">
          <a:solidFill>
            <a:schemeClr val="tx1"/>
          </a:solidFill>
          <a:latin typeface="+mn-lt"/>
          <a:ea typeface="+mn-ea"/>
          <a:cs typeface="+mn-cs"/>
        </a:defRPr>
      </a:lvl3pPr>
      <a:lvl4pPr marL="1600200" indent="-228600" algn="l" rtl="0" eaLnBrk="1" fontAlgn="base" hangingPunct="1">
        <a:lnSpc>
          <a:spcPct val="110000"/>
        </a:lnSpc>
        <a:spcBef>
          <a:spcPts val="0"/>
        </a:spcBef>
        <a:spcAft>
          <a:spcPts val="550"/>
        </a:spcAft>
        <a:buClr>
          <a:schemeClr val="tx1"/>
        </a:buClr>
        <a:buSzPct val="80000"/>
        <a:buChar char="–"/>
        <a:defRPr sz="1600" kern="1200">
          <a:solidFill>
            <a:schemeClr val="tx1"/>
          </a:solidFill>
          <a:latin typeface="+mn-lt"/>
          <a:ea typeface="+mn-ea"/>
          <a:cs typeface="+mn-cs"/>
        </a:defRPr>
      </a:lvl4pPr>
      <a:lvl5pPr marL="2057400" indent="-228600" algn="l" rtl="0" eaLnBrk="1" fontAlgn="base" hangingPunct="1">
        <a:lnSpc>
          <a:spcPct val="110000"/>
        </a:lnSpc>
        <a:spcBef>
          <a:spcPts val="0"/>
        </a:spcBef>
        <a:spcAft>
          <a:spcPts val="550"/>
        </a:spcAft>
        <a:buClr>
          <a:schemeClr val="tx1"/>
        </a:buClr>
        <a:buSzPct val="65000"/>
        <a:buFont typeface="Wingdings" charset="2"/>
        <a:buChar char="l"/>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XcLqoazXN-U?feature=oembed" TargetMode="External"/><Relationship Id="rId5" Type="http://schemas.openxmlformats.org/officeDocument/2006/relationships/image" Target="../media/image17.jpeg"/><Relationship Id="rId4" Type="http://schemas.openxmlformats.org/officeDocument/2006/relationships/hyperlink" Target="https://www.ilo.org/hanoi/Informationresources/Publicinformation/Videos/WCMS_553947/lang--en/index.htm"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C94DA389-F84E-40EF-864B-BDC4CE4B7254}"/>
              </a:ext>
            </a:extLst>
          </p:cNvPr>
          <p:cNvSpPr>
            <a:spLocks noGrp="1" noChangeArrowheads="1"/>
          </p:cNvSpPr>
          <p:nvPr>
            <p:ph type="ctrTitle" sz="quarter"/>
          </p:nvPr>
        </p:nvSpPr>
        <p:spPr>
          <a:xfrm>
            <a:off x="685800" y="1412875"/>
            <a:ext cx="7772400" cy="1463675"/>
          </a:xfrm>
        </p:spPr>
        <p:txBody>
          <a:bodyPr/>
          <a:lstStyle/>
          <a:p>
            <a:pPr algn="l"/>
            <a:r>
              <a:rPr lang="de-DE" i="0" u="none" strike="noStrike" dirty="0">
                <a:solidFill>
                  <a:srgbClr val="0089D0"/>
                </a:solidFill>
                <a:effectLst/>
                <a:latin typeface="halifax"/>
              </a:rPr>
              <a:t>Gender </a:t>
            </a:r>
            <a:r>
              <a:rPr lang="de-DE" i="0" u="none" strike="noStrike" dirty="0" err="1">
                <a:solidFill>
                  <a:srgbClr val="0089D0"/>
                </a:solidFill>
                <a:effectLst/>
                <a:latin typeface="halifax"/>
              </a:rPr>
              <a:t>Based</a:t>
            </a:r>
            <a:r>
              <a:rPr lang="de-DE" i="0" u="none" strike="noStrike" dirty="0">
                <a:solidFill>
                  <a:srgbClr val="0089D0"/>
                </a:solidFill>
                <a:effectLst/>
                <a:latin typeface="halifax"/>
              </a:rPr>
              <a:t> </a:t>
            </a:r>
            <a:r>
              <a:rPr lang="de-DE" i="0" u="none" strike="noStrike" dirty="0" err="1">
                <a:solidFill>
                  <a:srgbClr val="0089D0"/>
                </a:solidFill>
                <a:effectLst/>
                <a:latin typeface="halifax"/>
              </a:rPr>
              <a:t>Violence</a:t>
            </a:r>
            <a:r>
              <a:rPr lang="de-DE" i="0" u="none" strike="noStrike" dirty="0">
                <a:solidFill>
                  <a:srgbClr val="0089D0"/>
                </a:solidFill>
                <a:effectLst/>
                <a:latin typeface="halifax"/>
              </a:rPr>
              <a:t> am Arbeitsplatz in alten und neuen Textilproduktionsländern (Bangladesch, Äthiopien, Myanmar)</a:t>
            </a:r>
            <a:endParaRPr lang="de-DE" i="0" dirty="0">
              <a:solidFill>
                <a:srgbClr val="0089D0"/>
              </a:solidFill>
              <a:effectLst/>
              <a:latin typeface="halifax"/>
            </a:endParaRPr>
          </a:p>
        </p:txBody>
      </p:sp>
      <p:sp>
        <p:nvSpPr>
          <p:cNvPr id="8195" name="Rectangle 2">
            <a:extLst>
              <a:ext uri="{FF2B5EF4-FFF2-40B4-BE49-F238E27FC236}">
                <a16:creationId xmlns:a16="http://schemas.microsoft.com/office/drawing/2014/main" id="{D2576F0C-093F-4122-83E9-DBDE7435097D}"/>
              </a:ext>
            </a:extLst>
          </p:cNvPr>
          <p:cNvSpPr>
            <a:spLocks noChangeArrowheads="1"/>
          </p:cNvSpPr>
          <p:nvPr/>
        </p:nvSpPr>
        <p:spPr bwMode="auto">
          <a:xfrm>
            <a:off x="4737100" y="5410200"/>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ea typeface="Microsoft YaHei" panose="020B0503020204020204" pitchFamily="34" charset="-122"/>
            </a:endParaRPr>
          </a:p>
        </p:txBody>
      </p:sp>
      <p:sp>
        <p:nvSpPr>
          <p:cNvPr id="8196" name="Rectangle 3">
            <a:extLst>
              <a:ext uri="{FF2B5EF4-FFF2-40B4-BE49-F238E27FC236}">
                <a16:creationId xmlns:a16="http://schemas.microsoft.com/office/drawing/2014/main" id="{C72C9D65-ED37-4B92-BC39-E802FF1E9AAE}"/>
              </a:ext>
            </a:extLst>
          </p:cNvPr>
          <p:cNvSpPr>
            <a:spLocks noChangeArrowheads="1"/>
          </p:cNvSpPr>
          <p:nvPr/>
        </p:nvSpPr>
        <p:spPr bwMode="auto">
          <a:xfrm>
            <a:off x="4737100" y="3429000"/>
            <a:ext cx="3887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9pPr>
          </a:lstStyle>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Multiplikatorin</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Hochschule </a:t>
            </a:r>
          </a:p>
          <a:p>
            <a:pPr eaLnBrk="1">
              <a:buClr>
                <a:srgbClr val="000000"/>
              </a:buClr>
              <a:buSzPct val="100000"/>
              <a:buFont typeface="Times New Roman" panose="02020603050405020304" pitchFamily="18" charset="0"/>
              <a:buNone/>
            </a:pPr>
            <a:r>
              <a:rPr lang="de-DE" altLang="de-DE" sz="2400">
                <a:solidFill>
                  <a:srgbClr val="003366"/>
                </a:solidFill>
                <a:latin typeface="Calibri" panose="020F0502020204030204" pitchFamily="34" charset="0"/>
                <a:ea typeface="Microsoft YaHei" panose="020B0503020204020204" pitchFamily="34" charset="-122"/>
                <a:cs typeface="Calibri" panose="020F0502020204030204" pitchFamily="34" charset="0"/>
              </a:rPr>
              <a:t>Datum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C5E41693-6DC4-4E4D-908F-E660C62C3CE8}"/>
              </a:ext>
            </a:extLst>
          </p:cNvPr>
          <p:cNvSpPr txBox="1"/>
          <p:nvPr/>
        </p:nvSpPr>
        <p:spPr>
          <a:xfrm>
            <a:off x="571500"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Äthiopien und Myanmar als neue Textilproduktionsstandorte</a:t>
            </a:r>
          </a:p>
          <a:p>
            <a:pPr algn="ctr">
              <a:defRPr/>
            </a:pPr>
            <a:r>
              <a:rPr lang="de-DE" dirty="0">
                <a:solidFill>
                  <a:srgbClr val="002060"/>
                </a:solidFill>
                <a:latin typeface="Calibri" panose="020F0502020204030204" pitchFamily="34" charset="0"/>
                <a:cs typeface="Calibri" panose="020F0502020204030204" pitchFamily="34" charset="0"/>
              </a:rPr>
              <a:t>Im Vergleich zu Bangladesch</a:t>
            </a:r>
          </a:p>
        </p:txBody>
      </p:sp>
      <p:sp>
        <p:nvSpPr>
          <p:cNvPr id="264" name="CustomShape 2">
            <a:extLst>
              <a:ext uri="{FF2B5EF4-FFF2-40B4-BE49-F238E27FC236}">
                <a16:creationId xmlns:a16="http://schemas.microsoft.com/office/drawing/2014/main" id="{5D6D2947-F542-4F54-BA07-E9855DA6057B}"/>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Produktionsstandort Bangladesch </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Bevölkerung: knapp 165 Mio. in 2020</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ca. 40% jünger als 14 Jahre</a:t>
            </a:r>
          </a:p>
          <a:p>
            <a:pPr marL="742950" lvl="1" indent="-342900" eaLnBrk="1" hangingPunct="1">
              <a:spcBef>
                <a:spcPts val="500"/>
              </a:spcBef>
              <a:buClr>
                <a:srgbClr val="003366"/>
              </a:buClr>
              <a:buSzPct val="75000"/>
              <a:buFont typeface="Courier New" panose="02070309020205020404" pitchFamily="49" charset="0"/>
              <a:buChar char="o"/>
              <a:defRPr/>
            </a:pP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höchste Bevölkerungsdichte</a:t>
            </a:r>
            <a:b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weltweit</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weniger als halb so groß wie</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Deutschland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Medium Human Development (HDI)</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sogenanntes Lower Middle Income</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Country (Weltbank)</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weltweit zweit wichtigstes</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Produktionsland für Bekleidung</a:t>
            </a:r>
          </a:p>
        </p:txBody>
      </p:sp>
      <p:pic>
        <p:nvPicPr>
          <p:cNvPr id="4" name="Grafik 3">
            <a:extLst>
              <a:ext uri="{FF2B5EF4-FFF2-40B4-BE49-F238E27FC236}">
                <a16:creationId xmlns:a16="http://schemas.microsoft.com/office/drawing/2014/main" id="{21F79E68-E2FA-4555-BE93-1C36D28847AE}"/>
              </a:ext>
            </a:extLst>
          </p:cNvPr>
          <p:cNvPicPr>
            <a:picLocks noChangeAspect="1"/>
          </p:cNvPicPr>
          <p:nvPr/>
        </p:nvPicPr>
        <p:blipFill>
          <a:blip r:embed="rId3"/>
          <a:stretch>
            <a:fillRect/>
          </a:stretch>
        </p:blipFill>
        <p:spPr>
          <a:xfrm>
            <a:off x="5005278" y="2962953"/>
            <a:ext cx="3926164" cy="3731075"/>
          </a:xfrm>
          <a:prstGeom prst="rect">
            <a:avLst/>
          </a:prstGeom>
        </p:spPr>
      </p:pic>
      <p:sp>
        <p:nvSpPr>
          <p:cNvPr id="5" name="Rechteck 4">
            <a:extLst>
              <a:ext uri="{FF2B5EF4-FFF2-40B4-BE49-F238E27FC236}">
                <a16:creationId xmlns:a16="http://schemas.microsoft.com/office/drawing/2014/main" id="{8AC37DF5-A4A8-46A0-8869-7E6B1A36B0E2}"/>
              </a:ext>
            </a:extLst>
          </p:cNvPr>
          <p:cNvSpPr/>
          <p:nvPr/>
        </p:nvSpPr>
        <p:spPr>
          <a:xfrm>
            <a:off x="2926952" y="6386251"/>
            <a:ext cx="2078326"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Karte: operationworld.org</a:t>
            </a:r>
          </a:p>
        </p:txBody>
      </p:sp>
    </p:spTree>
    <p:extLst>
      <p:ext uri="{BB962C8B-B14F-4D97-AF65-F5344CB8AC3E}">
        <p14:creationId xmlns:p14="http://schemas.microsoft.com/office/powerpoint/2010/main" val="17562865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Produktionsstandort Bangladesch</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Exportvolumen ca. 30 Mrd. USD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Anteil industriell hergestellter</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Massen-Konfektionskleidung an den</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Exporteinnahmen mehr als 80%</a:t>
            </a:r>
          </a:p>
          <a:p>
            <a:pPr marL="28575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cs typeface="Calibri" panose="020F0502020204030204" pitchFamily="34" charset="0"/>
              </a:rPr>
              <a:t>Anteil der Bekleidungsindustrie am</a:t>
            </a:r>
            <a:br>
              <a:rPr lang="de-DE" sz="1800" dirty="0">
                <a:solidFill>
                  <a:srgbClr val="003366"/>
                </a:solidFill>
                <a:latin typeface="Calibri" panose="020F0502020204030204" pitchFamily="34" charset="0"/>
                <a:cs typeface="Calibri" panose="020F0502020204030204" pitchFamily="34" charset="0"/>
              </a:rPr>
            </a:br>
            <a:r>
              <a:rPr lang="de-DE" sz="1800" dirty="0">
                <a:solidFill>
                  <a:srgbClr val="003366"/>
                </a:solidFill>
                <a:latin typeface="Calibri" panose="020F0502020204030204" pitchFamily="34" charset="0"/>
                <a:cs typeface="Calibri" panose="020F0502020204030204" pitchFamily="34" charset="0"/>
              </a:rPr>
              <a:t>BIP: 12%</a:t>
            </a:r>
            <a:endParaRPr lang="de-DE" sz="1800" dirty="0">
              <a:solidFill>
                <a:srgbClr val="003366"/>
              </a:solidFill>
              <a:latin typeface="Calibri" panose="020F0502020204030204" pitchFamily="34" charset="0"/>
              <a:ea typeface="+mn-ea"/>
              <a:cs typeface="Calibri" panose="020F0502020204030204" pitchFamily="34" charset="0"/>
            </a:endParaRP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ca. 4.000 – 5.000 Fabriken</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ca. 4 Mio. Beschäftigte</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davon ca. 80% weiblich, vor allem</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Migrantinnen vom Land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Mindestlohn: 8.000 BDT/Monat</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(ca. 85 EUR)</a:t>
            </a:r>
          </a:p>
        </p:txBody>
      </p:sp>
      <p:sp>
        <p:nvSpPr>
          <p:cNvPr id="5" name="Rechteck 4">
            <a:extLst>
              <a:ext uri="{FF2B5EF4-FFF2-40B4-BE49-F238E27FC236}">
                <a16:creationId xmlns:a16="http://schemas.microsoft.com/office/drawing/2014/main" id="{8AC37DF5-A4A8-46A0-8869-7E6B1A36B0E2}"/>
              </a:ext>
            </a:extLst>
          </p:cNvPr>
          <p:cNvSpPr/>
          <p:nvPr/>
        </p:nvSpPr>
        <p:spPr>
          <a:xfrm>
            <a:off x="2926952" y="6386251"/>
            <a:ext cx="2078326"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Karte: operationworld.org</a:t>
            </a:r>
          </a:p>
        </p:txBody>
      </p:sp>
      <p:pic>
        <p:nvPicPr>
          <p:cNvPr id="7" name="Inhaltsplatzhalter 8" descr="Karte Bangladesch_1.png">
            <a:extLst>
              <a:ext uri="{FF2B5EF4-FFF2-40B4-BE49-F238E27FC236}">
                <a16:creationId xmlns:a16="http://schemas.microsoft.com/office/drawing/2014/main" id="{47F19D83-D7A2-4F58-A418-AD93A51E5799}"/>
              </a:ext>
            </a:extLst>
          </p:cNvPr>
          <p:cNvPicPr>
            <a:picLocks noChangeAspect="1"/>
          </p:cNvPicPr>
          <p:nvPr/>
        </p:nvPicPr>
        <p:blipFill rotWithShape="1">
          <a:blip r:embed="rId3">
            <a:extLst>
              <a:ext uri="{28A0092B-C50C-407E-A947-70E740481C1C}">
                <a14:useLocalDpi xmlns:a14="http://schemas.microsoft.com/office/drawing/2010/main" val="0"/>
              </a:ext>
            </a:extLst>
          </a:blip>
          <a:srcRect l="16736" r="9080"/>
          <a:stretch/>
        </p:blipFill>
        <p:spPr>
          <a:xfrm>
            <a:off x="5005278" y="2960228"/>
            <a:ext cx="3924300" cy="3733800"/>
          </a:xfrm>
          <a:prstGeom prst="rect">
            <a:avLst/>
          </a:prstGeom>
        </p:spPr>
      </p:pic>
    </p:spTree>
    <p:extLst>
      <p:ext uri="{BB962C8B-B14F-4D97-AF65-F5344CB8AC3E}">
        <p14:creationId xmlns:p14="http://schemas.microsoft.com/office/powerpoint/2010/main" val="919678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Schlechtes Image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endParaRPr lang="de-DE" sz="1800" dirty="0">
              <a:solidFill>
                <a:srgbClr val="003366"/>
              </a:solidFill>
              <a:latin typeface="Calibri" panose="020F0502020204030204" pitchFamily="34" charset="0"/>
              <a:ea typeface="+mn-ea"/>
              <a:cs typeface="Calibri" panose="020F0502020204030204" pitchFamily="34" charset="0"/>
            </a:endParaRPr>
          </a:p>
        </p:txBody>
      </p:sp>
      <p:pic>
        <p:nvPicPr>
          <p:cNvPr id="8" name="Inhaltsplatzhalter 3" descr="Rana-Plaza-Juli-2013-c-FEMNET.jpg">
            <a:extLst>
              <a:ext uri="{FF2B5EF4-FFF2-40B4-BE49-F238E27FC236}">
                <a16:creationId xmlns:a16="http://schemas.microsoft.com/office/drawing/2014/main" id="{6E45B720-FC93-45CE-955D-A0DF0D249257}"/>
              </a:ext>
            </a:extLst>
          </p:cNvPr>
          <p:cNvPicPr>
            <a:picLocks noChangeAspect="1"/>
          </p:cNvPicPr>
          <p:nvPr/>
        </p:nvPicPr>
        <p:blipFill>
          <a:blip r:embed="rId3" cstate="print">
            <a:extLst>
              <a:ext uri="{28A0092B-C50C-407E-A947-70E740481C1C}">
                <a14:useLocalDpi xmlns:a14="http://schemas.microsoft.com/office/drawing/2010/main" val="0"/>
              </a:ext>
            </a:extLst>
          </a:blip>
          <a:srcRect l="10587" r="10587"/>
          <a:stretch>
            <a:fillRect/>
          </a:stretch>
        </p:blipFill>
        <p:spPr>
          <a:xfrm>
            <a:off x="914400" y="2362200"/>
            <a:ext cx="3924300" cy="3733800"/>
          </a:xfrm>
          <a:prstGeom prst="rect">
            <a:avLst/>
          </a:prstGeom>
        </p:spPr>
      </p:pic>
      <p:pic>
        <p:nvPicPr>
          <p:cNvPr id="9" name="Inhaltsplatzhalter 11" descr="IMG_4188.jpg">
            <a:extLst>
              <a:ext uri="{FF2B5EF4-FFF2-40B4-BE49-F238E27FC236}">
                <a16:creationId xmlns:a16="http://schemas.microsoft.com/office/drawing/2014/main" id="{0D383774-5CC8-4E68-9D58-00EA6486B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83" t="986" r="4592" b="-986"/>
          <a:stretch/>
        </p:blipFill>
        <p:spPr>
          <a:xfrm>
            <a:off x="4962355" y="2350167"/>
            <a:ext cx="3991145" cy="3797400"/>
          </a:xfrm>
          <a:prstGeom prst="rect">
            <a:avLst/>
          </a:prstGeom>
        </p:spPr>
      </p:pic>
      <p:sp>
        <p:nvSpPr>
          <p:cNvPr id="2" name="Rechteck 1">
            <a:extLst>
              <a:ext uri="{FF2B5EF4-FFF2-40B4-BE49-F238E27FC236}">
                <a16:creationId xmlns:a16="http://schemas.microsoft.com/office/drawing/2014/main" id="{00DB2444-8F7C-49C0-A0F3-848F272D0548}"/>
              </a:ext>
            </a:extLst>
          </p:cNvPr>
          <p:cNvSpPr/>
          <p:nvPr/>
        </p:nvSpPr>
        <p:spPr>
          <a:xfrm>
            <a:off x="914400" y="6159599"/>
            <a:ext cx="4572000" cy="307777"/>
          </a:xfrm>
          <a:prstGeom prst="rect">
            <a:avLst/>
          </a:prstGeom>
        </p:spPr>
        <p:txBody>
          <a:bodyPr>
            <a:spAutoFit/>
          </a:bodyPr>
          <a:lstStyle/>
          <a:p>
            <a:r>
              <a:rPr lang="de-DE" sz="1400" dirty="0">
                <a:latin typeface="Calibri" panose="020F0502020204030204" pitchFamily="34" charset="0"/>
                <a:cs typeface="Calibri" panose="020F0502020204030204" pitchFamily="34" charset="0"/>
              </a:rPr>
              <a:t>Quelle: Gisela Burckhardt/FEMNET</a:t>
            </a:r>
          </a:p>
        </p:txBody>
      </p:sp>
      <p:sp>
        <p:nvSpPr>
          <p:cNvPr id="3" name="Rechteck 2">
            <a:extLst>
              <a:ext uri="{FF2B5EF4-FFF2-40B4-BE49-F238E27FC236}">
                <a16:creationId xmlns:a16="http://schemas.microsoft.com/office/drawing/2014/main" id="{BD72B013-7499-43BD-9A8B-E22AC67128C2}"/>
              </a:ext>
            </a:extLst>
          </p:cNvPr>
          <p:cNvSpPr/>
          <p:nvPr/>
        </p:nvSpPr>
        <p:spPr>
          <a:xfrm>
            <a:off x="4962355" y="6162471"/>
            <a:ext cx="1871986" cy="307777"/>
          </a:xfrm>
          <a:prstGeom prst="rect">
            <a:avLst/>
          </a:prstGeom>
        </p:spPr>
        <p:txBody>
          <a:bodyPr wrap="none">
            <a:spAutoFit/>
          </a:bodyPr>
          <a:lstStyle/>
          <a:p>
            <a:pPr algn="r"/>
            <a:r>
              <a:rPr lang="de-DE" sz="1400" dirty="0">
                <a:latin typeface="Calibri" panose="020F0502020204030204" pitchFamily="34" charset="0"/>
                <a:cs typeface="Calibri" panose="020F0502020204030204" pitchFamily="34" charset="0"/>
              </a:rPr>
              <a:t>Quelle: Annika </a:t>
            </a:r>
            <a:r>
              <a:rPr lang="de-DE" sz="1400" dirty="0" err="1">
                <a:latin typeface="Calibri" panose="020F0502020204030204" pitchFamily="34" charset="0"/>
                <a:cs typeface="Calibri" panose="020F0502020204030204" pitchFamily="34" charset="0"/>
              </a:rPr>
              <a:t>Salingré</a:t>
            </a:r>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3216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Produktionsstandort Äthiopien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586561"/>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ca. 115 Mio. Einwohner*innen</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ca. dreimal so viel Landesfläche </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wie Deutschland</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Low Human Development</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(HDI)</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sogenanntes Low Income Country</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(Weltbank)</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sogenannte „Entwicklungsdiktatur“</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neue Regierung seit 2018</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aufstrebendes Textilproduktionsland</a:t>
            </a:r>
          </a:p>
        </p:txBody>
      </p:sp>
      <p:sp>
        <p:nvSpPr>
          <p:cNvPr id="5" name="Rechteck 4">
            <a:extLst>
              <a:ext uri="{FF2B5EF4-FFF2-40B4-BE49-F238E27FC236}">
                <a16:creationId xmlns:a16="http://schemas.microsoft.com/office/drawing/2014/main" id="{8AC37DF5-A4A8-46A0-8869-7E6B1A36B0E2}"/>
              </a:ext>
            </a:extLst>
          </p:cNvPr>
          <p:cNvSpPr/>
          <p:nvPr/>
        </p:nvSpPr>
        <p:spPr>
          <a:xfrm>
            <a:off x="2926952" y="6386251"/>
            <a:ext cx="2078326"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Karte: operationworld.org</a:t>
            </a:r>
          </a:p>
        </p:txBody>
      </p:sp>
      <p:pic>
        <p:nvPicPr>
          <p:cNvPr id="7" name="Inhaltsplatzhalter 8" descr="ethi-LMAP-md.png">
            <a:extLst>
              <a:ext uri="{FF2B5EF4-FFF2-40B4-BE49-F238E27FC236}">
                <a16:creationId xmlns:a16="http://schemas.microsoft.com/office/drawing/2014/main" id="{7F69DF60-F463-4276-9707-F084C8B7FD8D}"/>
              </a:ext>
            </a:extLst>
          </p:cNvPr>
          <p:cNvPicPr>
            <a:picLocks noChangeAspect="1"/>
          </p:cNvPicPr>
          <p:nvPr/>
        </p:nvPicPr>
        <p:blipFill>
          <a:blip r:embed="rId3" cstate="print">
            <a:extLst>
              <a:ext uri="{28A0092B-C50C-407E-A947-70E740481C1C}">
                <a14:useLocalDpi xmlns:a14="http://schemas.microsoft.com/office/drawing/2010/main" val="0"/>
              </a:ext>
            </a:extLst>
          </a:blip>
          <a:srcRect t="2476" b="2476"/>
          <a:stretch>
            <a:fillRect/>
          </a:stretch>
        </p:blipFill>
        <p:spPr>
          <a:xfrm>
            <a:off x="5143500" y="3035538"/>
            <a:ext cx="3811427" cy="3626406"/>
          </a:xfrm>
          <a:prstGeom prst="rect">
            <a:avLst/>
          </a:prstGeom>
        </p:spPr>
      </p:pic>
    </p:spTree>
    <p:extLst>
      <p:ext uri="{BB962C8B-B14F-4D97-AF65-F5344CB8AC3E}">
        <p14:creationId xmlns:p14="http://schemas.microsoft.com/office/powerpoint/2010/main" val="1115768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Produktionsstandort Äthiopien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620367"/>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Exportvolumen ca. 113 Mio. USD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Anteil industriell hergestellter</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Massen-Konfektionskleidung an den</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Exporteinnahmen ca. 6%</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ca. 37.000 Beschäftigte in</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ca. 130 Fabriken</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60 – 70% weibliche Beschäftigte,</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vor allem Migrantinnen vom Land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kein Mindestlohn</a:t>
            </a:r>
          </a:p>
        </p:txBody>
      </p:sp>
      <p:sp>
        <p:nvSpPr>
          <p:cNvPr id="5" name="Rechteck 4">
            <a:extLst>
              <a:ext uri="{FF2B5EF4-FFF2-40B4-BE49-F238E27FC236}">
                <a16:creationId xmlns:a16="http://schemas.microsoft.com/office/drawing/2014/main" id="{8AC37DF5-A4A8-46A0-8869-7E6B1A36B0E2}"/>
              </a:ext>
            </a:extLst>
          </p:cNvPr>
          <p:cNvSpPr/>
          <p:nvPr/>
        </p:nvSpPr>
        <p:spPr>
          <a:xfrm>
            <a:off x="2926952" y="6386251"/>
            <a:ext cx="2078326"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Karte: operationworld.org</a:t>
            </a:r>
          </a:p>
        </p:txBody>
      </p:sp>
      <p:pic>
        <p:nvPicPr>
          <p:cNvPr id="8" name="Inhaltsplatzhalter 7" descr="ethi-MMAP-md.png">
            <a:extLst>
              <a:ext uri="{FF2B5EF4-FFF2-40B4-BE49-F238E27FC236}">
                <a16:creationId xmlns:a16="http://schemas.microsoft.com/office/drawing/2014/main" id="{64BF3B45-53A9-46EF-8C3A-E279BEE75AB2}"/>
              </a:ext>
            </a:extLst>
          </p:cNvPr>
          <p:cNvPicPr>
            <a:picLocks noChangeAspect="1"/>
          </p:cNvPicPr>
          <p:nvPr/>
        </p:nvPicPr>
        <p:blipFill>
          <a:blip r:embed="rId3">
            <a:extLst>
              <a:ext uri="{28A0092B-C50C-407E-A947-70E740481C1C}">
                <a14:useLocalDpi xmlns:a14="http://schemas.microsoft.com/office/drawing/2010/main" val="0"/>
              </a:ext>
            </a:extLst>
          </a:blip>
          <a:srcRect l="12980" r="12980"/>
          <a:stretch>
            <a:fillRect/>
          </a:stretch>
        </p:blipFill>
        <p:spPr>
          <a:xfrm>
            <a:off x="5005278" y="2620367"/>
            <a:ext cx="3924300" cy="3733800"/>
          </a:xfrm>
          <a:prstGeom prst="rect">
            <a:avLst/>
          </a:prstGeom>
        </p:spPr>
      </p:pic>
    </p:spTree>
    <p:extLst>
      <p:ext uri="{BB962C8B-B14F-4D97-AF65-F5344CB8AC3E}">
        <p14:creationId xmlns:p14="http://schemas.microsoft.com/office/powerpoint/2010/main" val="3097906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„Entwicklungsdiktatur“ und Baumwolle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endParaRPr lang="de-DE" sz="1800" dirty="0">
              <a:solidFill>
                <a:srgbClr val="003366"/>
              </a:solidFill>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00DB2444-8F7C-49C0-A0F3-848F272D0548}"/>
              </a:ext>
            </a:extLst>
          </p:cNvPr>
          <p:cNvSpPr/>
          <p:nvPr/>
        </p:nvSpPr>
        <p:spPr>
          <a:xfrm>
            <a:off x="914400" y="6159599"/>
            <a:ext cx="4572000" cy="307777"/>
          </a:xfrm>
          <a:prstGeom prst="rect">
            <a:avLst/>
          </a:prstGeom>
        </p:spPr>
        <p:txBody>
          <a:bodyPr>
            <a:spAutoFit/>
          </a:bodyPr>
          <a:lstStyle/>
          <a:p>
            <a:r>
              <a:rPr lang="de-DE" sz="1400" dirty="0">
                <a:latin typeface="Calibri" panose="020F0502020204030204" pitchFamily="34" charset="0"/>
                <a:cs typeface="Calibri" panose="020F0502020204030204" pitchFamily="34" charset="0"/>
              </a:rPr>
              <a:t>Foto: Industrial Parks Development Corporation</a:t>
            </a:r>
          </a:p>
        </p:txBody>
      </p:sp>
      <p:sp>
        <p:nvSpPr>
          <p:cNvPr id="3" name="Rechteck 2">
            <a:extLst>
              <a:ext uri="{FF2B5EF4-FFF2-40B4-BE49-F238E27FC236}">
                <a16:creationId xmlns:a16="http://schemas.microsoft.com/office/drawing/2014/main" id="{BD72B013-7499-43BD-9A8B-E22AC67128C2}"/>
              </a:ext>
            </a:extLst>
          </p:cNvPr>
          <p:cNvSpPr/>
          <p:nvPr/>
        </p:nvSpPr>
        <p:spPr>
          <a:xfrm>
            <a:off x="5179401" y="6162471"/>
            <a:ext cx="1654940" cy="307777"/>
          </a:xfrm>
          <a:prstGeom prst="rect">
            <a:avLst/>
          </a:prstGeom>
        </p:spPr>
        <p:txBody>
          <a:bodyPr wrap="none">
            <a:spAutoFit/>
          </a:bodyPr>
          <a:lstStyle/>
          <a:p>
            <a:pPr algn="r"/>
            <a:r>
              <a:rPr lang="de-DE" sz="1400" dirty="0">
                <a:latin typeface="Calibri" panose="020F0502020204030204" pitchFamily="34" charset="0"/>
                <a:cs typeface="Calibri" panose="020F0502020204030204" pitchFamily="34" charset="0"/>
              </a:rPr>
              <a:t>Foto: </a:t>
            </a:r>
            <a:r>
              <a:rPr lang="de-DE" sz="1400" dirty="0" err="1">
                <a:latin typeface="Calibri" panose="020F0502020204030204" pitchFamily="34" charset="0"/>
                <a:cs typeface="Calibri" panose="020F0502020204030204" pitchFamily="34" charset="0"/>
              </a:rPr>
              <a:t>FashionUnited</a:t>
            </a:r>
            <a:endParaRPr lang="de-DE" sz="1400" dirty="0">
              <a:latin typeface="Calibri" panose="020F0502020204030204" pitchFamily="34" charset="0"/>
              <a:cs typeface="Calibri" panose="020F0502020204030204" pitchFamily="34" charset="0"/>
            </a:endParaRPr>
          </a:p>
        </p:txBody>
      </p:sp>
      <p:pic>
        <p:nvPicPr>
          <p:cNvPr id="10" name="Inhaltsplatzhalter 11" descr="1*RZ9vJStCOanKXrtBiT-1nQ_Industrial Parks Development Corporation.jpg">
            <a:extLst>
              <a:ext uri="{FF2B5EF4-FFF2-40B4-BE49-F238E27FC236}">
                <a16:creationId xmlns:a16="http://schemas.microsoft.com/office/drawing/2014/main" id="{B2537B16-8508-48BB-A9A0-7DF1129F5A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9" t="24484" r="-469" b="8668"/>
          <a:stretch/>
        </p:blipFill>
        <p:spPr>
          <a:xfrm>
            <a:off x="968830" y="2362200"/>
            <a:ext cx="3924300" cy="3733800"/>
          </a:xfrm>
          <a:prstGeom prst="rect">
            <a:avLst/>
          </a:prstGeom>
        </p:spPr>
      </p:pic>
      <p:pic>
        <p:nvPicPr>
          <p:cNvPr id="11" name="Inhaltsplatzhalter 7" descr="Ethiopia-img_Fashion united.jpg">
            <a:extLst>
              <a:ext uri="{FF2B5EF4-FFF2-40B4-BE49-F238E27FC236}">
                <a16:creationId xmlns:a16="http://schemas.microsoft.com/office/drawing/2014/main" id="{7A8228F2-2017-492A-A04C-A7AF44A8BA9D}"/>
              </a:ext>
            </a:extLst>
          </p:cNvPr>
          <p:cNvPicPr>
            <a:picLocks noChangeAspect="1"/>
          </p:cNvPicPr>
          <p:nvPr/>
        </p:nvPicPr>
        <p:blipFill>
          <a:blip r:embed="rId4">
            <a:extLst>
              <a:ext uri="{28A0092B-C50C-407E-A947-70E740481C1C}">
                <a14:useLocalDpi xmlns:a14="http://schemas.microsoft.com/office/drawing/2010/main" val="0"/>
              </a:ext>
            </a:extLst>
          </a:blip>
          <a:srcRect l="17561" r="17561"/>
          <a:stretch>
            <a:fillRect/>
          </a:stretch>
        </p:blipFill>
        <p:spPr>
          <a:xfrm>
            <a:off x="5056415" y="2362200"/>
            <a:ext cx="3924300" cy="3733800"/>
          </a:xfrm>
          <a:prstGeom prst="rect">
            <a:avLst/>
          </a:prstGeom>
        </p:spPr>
      </p:pic>
    </p:spTree>
    <p:extLst>
      <p:ext uri="{BB962C8B-B14F-4D97-AF65-F5344CB8AC3E}">
        <p14:creationId xmlns:p14="http://schemas.microsoft.com/office/powerpoint/2010/main" val="1310928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Produktionsstandort Myanmar </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774255"/>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ca. 54 Mio. Einwohner*innen</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Knapp doppelt so groß wie Deutschland</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Medium Human Development (HDI)</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sogenanntes Lower Middle Income</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Country (Weltbank)</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Transformation von Militärdiktatur zu</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Demokratie</a:t>
            </a:r>
          </a:p>
          <a:p>
            <a:pPr marL="287337" indent="-285750" eaLnBrk="1" hangingPunct="1">
              <a:spcBef>
                <a:spcPts val="500"/>
              </a:spcBef>
              <a:buClr>
                <a:srgbClr val="003366"/>
              </a:buClr>
              <a:buSzPct val="75000"/>
              <a:buFont typeface="Arial" panose="020B0604020202020204" pitchFamily="34" charset="0"/>
              <a:buChar char="•"/>
              <a:defRPr/>
            </a:pPr>
            <a:r>
              <a:rPr lang="de-DE" sz="1800" dirty="0">
                <a:solidFill>
                  <a:srgbClr val="003366"/>
                </a:solidFill>
                <a:latin typeface="Calibri" panose="020F0502020204030204" pitchFamily="34" charset="0"/>
                <a:ea typeface="+mn-ea"/>
                <a:cs typeface="Calibri" panose="020F0502020204030204" pitchFamily="34" charset="0"/>
              </a:rPr>
              <a:t>aufstrebendes Textilproduktionsland</a:t>
            </a:r>
          </a:p>
        </p:txBody>
      </p:sp>
      <p:sp>
        <p:nvSpPr>
          <p:cNvPr id="5" name="Rechteck 4">
            <a:extLst>
              <a:ext uri="{FF2B5EF4-FFF2-40B4-BE49-F238E27FC236}">
                <a16:creationId xmlns:a16="http://schemas.microsoft.com/office/drawing/2014/main" id="{8AC37DF5-A4A8-46A0-8869-7E6B1A36B0E2}"/>
              </a:ext>
            </a:extLst>
          </p:cNvPr>
          <p:cNvSpPr/>
          <p:nvPr/>
        </p:nvSpPr>
        <p:spPr>
          <a:xfrm>
            <a:off x="5266209" y="6293452"/>
            <a:ext cx="2078326"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Karte: operationworld.org</a:t>
            </a:r>
          </a:p>
        </p:txBody>
      </p:sp>
      <p:pic>
        <p:nvPicPr>
          <p:cNvPr id="8" name="Inhaltsplatzhalter 8" descr="myan-LMAP-md.png">
            <a:extLst>
              <a:ext uri="{FF2B5EF4-FFF2-40B4-BE49-F238E27FC236}">
                <a16:creationId xmlns:a16="http://schemas.microsoft.com/office/drawing/2014/main" id="{34081757-4A1B-4246-90D5-F65CC0454AA4}"/>
              </a:ext>
            </a:extLst>
          </p:cNvPr>
          <p:cNvPicPr>
            <a:picLocks noChangeAspect="1"/>
          </p:cNvPicPr>
          <p:nvPr/>
        </p:nvPicPr>
        <p:blipFill>
          <a:blip r:embed="rId3" cstate="print">
            <a:extLst>
              <a:ext uri="{28A0092B-C50C-407E-A947-70E740481C1C}">
                <a14:useLocalDpi xmlns:a14="http://schemas.microsoft.com/office/drawing/2010/main" val="0"/>
              </a:ext>
            </a:extLst>
          </a:blip>
          <a:srcRect t="2476" b="2476"/>
          <a:stretch>
            <a:fillRect/>
          </a:stretch>
        </p:blipFill>
        <p:spPr>
          <a:xfrm>
            <a:off x="5266209" y="2620367"/>
            <a:ext cx="3649191" cy="3472046"/>
          </a:xfrm>
          <a:prstGeom prst="rect">
            <a:avLst/>
          </a:prstGeom>
        </p:spPr>
      </p:pic>
    </p:spTree>
    <p:extLst>
      <p:ext uri="{BB962C8B-B14F-4D97-AF65-F5344CB8AC3E}">
        <p14:creationId xmlns:p14="http://schemas.microsoft.com/office/powerpoint/2010/main" val="4270362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Produktionsstandort Myanmar</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648077"/>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Exportvolumen ca. 3 Mrd. USD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Anteil industriell hergestellter</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Massen-Konfektionskleidung an den</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Exporteinnahmen ca. 14%</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ca. 500.000 Beschäftigte in</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rund 600 Fabriken</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ca. 90% weibliche Beschäftigte,</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vor allem Migrantinnen vom Land</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Mindestlohn 4.800 MMK/Tag</a:t>
            </a:r>
            <a:br>
              <a:rPr lang="de-DE" sz="1800" dirty="0">
                <a:solidFill>
                  <a:srgbClr val="003366"/>
                </a:solidFill>
                <a:latin typeface="Calibri" panose="020F0502020204030204" pitchFamily="34" charset="0"/>
                <a:ea typeface="+mn-ea"/>
                <a:cs typeface="Calibri" panose="020F0502020204030204" pitchFamily="34" charset="0"/>
              </a:rPr>
            </a:br>
            <a:r>
              <a:rPr lang="de-DE" sz="1800" dirty="0">
                <a:solidFill>
                  <a:srgbClr val="003366"/>
                </a:solidFill>
                <a:latin typeface="Calibri" panose="020F0502020204030204" pitchFamily="34" charset="0"/>
                <a:ea typeface="+mn-ea"/>
                <a:cs typeface="Calibri" panose="020F0502020204030204" pitchFamily="34" charset="0"/>
              </a:rPr>
              <a:t>(ca. 2,90 EUR)</a:t>
            </a:r>
          </a:p>
        </p:txBody>
      </p:sp>
      <p:sp>
        <p:nvSpPr>
          <p:cNvPr id="5" name="Rechteck 4">
            <a:extLst>
              <a:ext uri="{FF2B5EF4-FFF2-40B4-BE49-F238E27FC236}">
                <a16:creationId xmlns:a16="http://schemas.microsoft.com/office/drawing/2014/main" id="{8AC37DF5-A4A8-46A0-8869-7E6B1A36B0E2}"/>
              </a:ext>
            </a:extLst>
          </p:cNvPr>
          <p:cNvSpPr/>
          <p:nvPr/>
        </p:nvSpPr>
        <p:spPr>
          <a:xfrm>
            <a:off x="5005278" y="6550223"/>
            <a:ext cx="2078326" cy="307777"/>
          </a:xfrm>
          <a:prstGeom prst="rect">
            <a:avLst/>
          </a:prstGeom>
        </p:spPr>
        <p:txBody>
          <a:bodyPr wrap="none">
            <a:spAutoFit/>
          </a:bodyPr>
          <a:lstStyle/>
          <a:p>
            <a:r>
              <a:rPr lang="de-DE" sz="1400" dirty="0">
                <a:latin typeface="Calibri" panose="020F0502020204030204" pitchFamily="34" charset="0"/>
                <a:cs typeface="Calibri" panose="020F0502020204030204" pitchFamily="34" charset="0"/>
              </a:rPr>
              <a:t>Karte: operationworld.org</a:t>
            </a:r>
          </a:p>
        </p:txBody>
      </p:sp>
      <p:pic>
        <p:nvPicPr>
          <p:cNvPr id="7" name="Inhaltsplatzhalter 7" descr="myan-MMAP-md.png">
            <a:extLst>
              <a:ext uri="{FF2B5EF4-FFF2-40B4-BE49-F238E27FC236}">
                <a16:creationId xmlns:a16="http://schemas.microsoft.com/office/drawing/2014/main" id="{62B1D578-8EE7-47E3-9F21-C4A657B4DDF8}"/>
              </a:ext>
            </a:extLst>
          </p:cNvPr>
          <p:cNvPicPr>
            <a:picLocks noChangeAspect="1"/>
          </p:cNvPicPr>
          <p:nvPr/>
        </p:nvPicPr>
        <p:blipFill>
          <a:blip r:embed="rId3">
            <a:extLst>
              <a:ext uri="{28A0092B-C50C-407E-A947-70E740481C1C}">
                <a14:useLocalDpi xmlns:a14="http://schemas.microsoft.com/office/drawing/2010/main" val="0"/>
              </a:ext>
            </a:extLst>
          </a:blip>
          <a:srcRect l="12819" r="12819"/>
          <a:stretch>
            <a:fillRect/>
          </a:stretch>
        </p:blipFill>
        <p:spPr>
          <a:xfrm>
            <a:off x="5005278" y="2652451"/>
            <a:ext cx="3924300" cy="3733800"/>
          </a:xfrm>
          <a:prstGeom prst="rect">
            <a:avLst/>
          </a:prstGeom>
        </p:spPr>
      </p:pic>
    </p:spTree>
    <p:extLst>
      <p:ext uri="{BB962C8B-B14F-4D97-AF65-F5344CB8AC3E}">
        <p14:creationId xmlns:p14="http://schemas.microsoft.com/office/powerpoint/2010/main" val="2536337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Transformation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endParaRPr lang="de-DE" sz="1800" dirty="0">
              <a:solidFill>
                <a:srgbClr val="003366"/>
              </a:solidFill>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00DB2444-8F7C-49C0-A0F3-848F272D0548}"/>
              </a:ext>
            </a:extLst>
          </p:cNvPr>
          <p:cNvSpPr/>
          <p:nvPr/>
        </p:nvSpPr>
        <p:spPr>
          <a:xfrm>
            <a:off x="962526" y="6159599"/>
            <a:ext cx="4572000" cy="307777"/>
          </a:xfrm>
          <a:prstGeom prst="rect">
            <a:avLst/>
          </a:prstGeom>
        </p:spPr>
        <p:txBody>
          <a:bodyPr>
            <a:spAutoFit/>
          </a:bodyPr>
          <a:lstStyle/>
          <a:p>
            <a:r>
              <a:rPr lang="de-DE" sz="1400" dirty="0">
                <a:solidFill>
                  <a:srgbClr val="002060"/>
                </a:solidFill>
                <a:latin typeface="Calibri" panose="020F0502020204030204" pitchFamily="34" charset="0"/>
                <a:cs typeface="Calibri" panose="020F0502020204030204" pitchFamily="34" charset="0"/>
              </a:rPr>
              <a:t>Foto: Abhisit </a:t>
            </a:r>
            <a:r>
              <a:rPr lang="de-DE" sz="1400" dirty="0" err="1">
                <a:solidFill>
                  <a:srgbClr val="002060"/>
                </a:solidFill>
                <a:latin typeface="Calibri" panose="020F0502020204030204" pitchFamily="34" charset="0"/>
                <a:cs typeface="Calibri" panose="020F0502020204030204" pitchFamily="34" charset="0"/>
              </a:rPr>
              <a:t>Veijajiva</a:t>
            </a:r>
            <a:r>
              <a:rPr lang="de-DE" sz="1400" dirty="0">
                <a:solidFill>
                  <a:srgbClr val="002060"/>
                </a:solidFill>
                <a:latin typeface="Calibri" panose="020F0502020204030204" pitchFamily="34" charset="0"/>
                <a:cs typeface="Calibri" panose="020F0502020204030204" pitchFamily="34" charset="0"/>
              </a:rPr>
              <a:t>/</a:t>
            </a:r>
            <a:r>
              <a:rPr lang="de-DE" sz="1400" dirty="0" err="1">
                <a:solidFill>
                  <a:srgbClr val="002060"/>
                </a:solidFill>
                <a:latin typeface="Calibri" panose="020F0502020204030204" pitchFamily="34" charset="0"/>
                <a:cs typeface="Calibri" panose="020F0502020204030204" pitchFamily="34" charset="0"/>
              </a:rPr>
              <a:t>flickr</a:t>
            </a:r>
            <a:endParaRPr lang="de-DE" sz="1400" dirty="0">
              <a:solidFill>
                <a:srgbClr val="002060"/>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BD72B013-7499-43BD-9A8B-E22AC67128C2}"/>
              </a:ext>
            </a:extLst>
          </p:cNvPr>
          <p:cNvSpPr/>
          <p:nvPr/>
        </p:nvSpPr>
        <p:spPr>
          <a:xfrm>
            <a:off x="5023184" y="6164515"/>
            <a:ext cx="1956178" cy="307777"/>
          </a:xfrm>
          <a:prstGeom prst="rect">
            <a:avLst/>
          </a:prstGeom>
        </p:spPr>
        <p:txBody>
          <a:bodyPr wrap="none">
            <a:spAutoFit/>
          </a:bodyPr>
          <a:lstStyle/>
          <a:p>
            <a:pPr algn="r"/>
            <a:r>
              <a:rPr lang="de-DE" sz="1400" dirty="0">
                <a:latin typeface="Calibri" panose="020F0502020204030204" pitchFamily="34" charset="0"/>
                <a:cs typeface="Calibri" panose="020F0502020204030204" pitchFamily="34" charset="0"/>
              </a:rPr>
              <a:t>Foto: Robert Coles/</a:t>
            </a:r>
            <a:r>
              <a:rPr lang="de-DE" sz="1400" dirty="0" err="1">
                <a:latin typeface="Calibri" panose="020F0502020204030204" pitchFamily="34" charset="0"/>
                <a:cs typeface="Calibri" panose="020F0502020204030204" pitchFamily="34" charset="0"/>
              </a:rPr>
              <a:t>flickr</a:t>
            </a:r>
            <a:endParaRPr lang="de-DE" sz="1400" dirty="0">
              <a:latin typeface="Calibri" panose="020F0502020204030204" pitchFamily="34" charset="0"/>
              <a:cs typeface="Calibri" panose="020F0502020204030204" pitchFamily="34" charset="0"/>
            </a:endParaRPr>
          </a:p>
        </p:txBody>
      </p:sp>
      <p:pic>
        <p:nvPicPr>
          <p:cNvPr id="9" name="Inhaltsplatzhalter 7" descr="Myanmar_Army_personnel_at_Naypyidaw_reception_wikipedia.jpg">
            <a:extLst>
              <a:ext uri="{FF2B5EF4-FFF2-40B4-BE49-F238E27FC236}">
                <a16:creationId xmlns:a16="http://schemas.microsoft.com/office/drawing/2014/main" id="{093C6D87-038C-439A-BC77-AB1AFB4F105D}"/>
              </a:ext>
            </a:extLst>
          </p:cNvPr>
          <p:cNvPicPr>
            <a:picLocks noChangeAspect="1"/>
          </p:cNvPicPr>
          <p:nvPr/>
        </p:nvPicPr>
        <p:blipFill>
          <a:blip r:embed="rId3" cstate="print">
            <a:extLst>
              <a:ext uri="{28A0092B-C50C-407E-A947-70E740481C1C}">
                <a14:useLocalDpi xmlns:a14="http://schemas.microsoft.com/office/drawing/2010/main" val="0"/>
              </a:ext>
            </a:extLst>
          </a:blip>
          <a:srcRect t="18288" b="18288"/>
          <a:stretch>
            <a:fillRect/>
          </a:stretch>
        </p:blipFill>
        <p:spPr>
          <a:xfrm>
            <a:off x="962526" y="2362200"/>
            <a:ext cx="3924300" cy="3733800"/>
          </a:xfrm>
          <a:prstGeom prst="rect">
            <a:avLst/>
          </a:prstGeom>
        </p:spPr>
      </p:pic>
      <p:pic>
        <p:nvPicPr>
          <p:cNvPr id="12" name="Inhaltsplatzhalter 8" descr="2007_Myanmar_protests_wikipedia.jpg">
            <a:extLst>
              <a:ext uri="{FF2B5EF4-FFF2-40B4-BE49-F238E27FC236}">
                <a16:creationId xmlns:a16="http://schemas.microsoft.com/office/drawing/2014/main" id="{B8CBC008-1664-41A0-AAAA-BBAEF878F3EC}"/>
              </a:ext>
            </a:extLst>
          </p:cNvPr>
          <p:cNvPicPr>
            <a:picLocks noChangeAspect="1"/>
          </p:cNvPicPr>
          <p:nvPr/>
        </p:nvPicPr>
        <p:blipFill>
          <a:blip r:embed="rId4">
            <a:extLst>
              <a:ext uri="{28A0092B-C50C-407E-A947-70E740481C1C}">
                <a14:useLocalDpi xmlns:a14="http://schemas.microsoft.com/office/drawing/2010/main" val="0"/>
              </a:ext>
            </a:extLst>
          </a:blip>
          <a:srcRect l="10587" r="10587"/>
          <a:stretch>
            <a:fillRect/>
          </a:stretch>
        </p:blipFill>
        <p:spPr>
          <a:xfrm>
            <a:off x="5023184" y="2362200"/>
            <a:ext cx="3924300" cy="3733800"/>
          </a:xfrm>
          <a:prstGeom prst="rect">
            <a:avLst/>
          </a:prstGeom>
        </p:spPr>
      </p:pic>
    </p:spTree>
    <p:extLst>
      <p:ext uri="{BB962C8B-B14F-4D97-AF65-F5344CB8AC3E}">
        <p14:creationId xmlns:p14="http://schemas.microsoft.com/office/powerpoint/2010/main" val="16701182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Expert*</a:t>
            </a:r>
            <a:r>
              <a:rPr lang="de-DE" altLang="de-DE" sz="28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innenbingo</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a:tabLst/>
            </a:pPr>
            <a:r>
              <a:rPr lang="de-DE" sz="2200" dirty="0">
                <a:solidFill>
                  <a:srgbClr val="002060"/>
                </a:solidFill>
                <a:latin typeface="Calibri" panose="020F0502020204030204" pitchFamily="34" charset="0"/>
                <a:ea typeface="+mn-ea"/>
                <a:cs typeface="Calibri" panose="020F0502020204030204" pitchFamily="34" charset="0"/>
              </a:rPr>
              <a:t>Passende Personen finden</a:t>
            </a:r>
            <a:br>
              <a:rPr lang="de-DE" sz="2200" dirty="0">
                <a:solidFill>
                  <a:srgbClr val="002060"/>
                </a:solidFill>
                <a:latin typeface="Calibri" panose="020F0502020204030204" pitchFamily="34" charset="0"/>
                <a:ea typeface="+mn-ea"/>
                <a:cs typeface="Calibri" panose="020F0502020204030204" pitchFamily="34" charset="0"/>
              </a:rPr>
            </a:br>
            <a:r>
              <a:rPr lang="de-DE" sz="2200" dirty="0">
                <a:solidFill>
                  <a:srgbClr val="002060"/>
                </a:solidFill>
                <a:latin typeface="Calibri" panose="020F0502020204030204" pitchFamily="34" charset="0"/>
                <a:ea typeface="+mn-ea"/>
                <a:cs typeface="Calibri" panose="020F0502020204030204" pitchFamily="34" charset="0"/>
              </a:rPr>
              <a:t>und Namen eintragen.</a:t>
            </a:r>
          </a:p>
          <a:p>
            <a:pPr marL="0" lvl="0" indent="0">
              <a:tabLst/>
            </a:pPr>
            <a:endParaRPr lang="de-DE" sz="2200" dirty="0">
              <a:solidFill>
                <a:srgbClr val="002060"/>
              </a:solidFill>
              <a:latin typeface="Calibri" panose="020F0502020204030204" pitchFamily="34" charset="0"/>
              <a:ea typeface="+mn-ea"/>
              <a:cs typeface="Calibri" panose="020F0502020204030204" pitchFamily="34" charset="0"/>
            </a:endParaRPr>
          </a:p>
          <a:p>
            <a:r>
              <a:rPr lang="de-DE" sz="2200" dirty="0">
                <a:solidFill>
                  <a:srgbClr val="002060"/>
                </a:solidFill>
                <a:latin typeface="Calibri" panose="020F0502020204030204" pitchFamily="34" charset="0"/>
                <a:cs typeface="Calibri" panose="020F0502020204030204" pitchFamily="34" charset="0"/>
              </a:rPr>
              <a:t>Fünf in einer Reihe sammeln:</a:t>
            </a:r>
          </a:p>
          <a:p>
            <a:pPr>
              <a:buFont typeface="Arial"/>
              <a:buChar char="•"/>
            </a:pPr>
            <a:r>
              <a:rPr lang="de-DE" sz="2200" dirty="0">
                <a:solidFill>
                  <a:srgbClr val="002060"/>
                </a:solidFill>
                <a:latin typeface="Calibri" panose="020F0502020204030204" pitchFamily="34" charset="0"/>
                <a:cs typeface="Calibri" panose="020F0502020204030204" pitchFamily="34" charset="0"/>
              </a:rPr>
              <a:t>horizontal</a:t>
            </a:r>
          </a:p>
          <a:p>
            <a:pPr>
              <a:buFont typeface="Arial"/>
              <a:buChar char="•"/>
            </a:pPr>
            <a:r>
              <a:rPr lang="de-DE" sz="2200" dirty="0">
                <a:solidFill>
                  <a:srgbClr val="002060"/>
                </a:solidFill>
                <a:latin typeface="Calibri" panose="020F0502020204030204" pitchFamily="34" charset="0"/>
                <a:cs typeface="Calibri" panose="020F0502020204030204" pitchFamily="34" charset="0"/>
              </a:rPr>
              <a:t>vertikal</a:t>
            </a:r>
          </a:p>
          <a:p>
            <a:pPr>
              <a:buFont typeface="Arial"/>
              <a:buChar char="•"/>
            </a:pPr>
            <a:r>
              <a:rPr lang="de-DE" sz="2200" dirty="0">
                <a:solidFill>
                  <a:srgbClr val="002060"/>
                </a:solidFill>
                <a:latin typeface="Calibri" panose="020F0502020204030204" pitchFamily="34" charset="0"/>
                <a:cs typeface="Calibri" panose="020F0502020204030204" pitchFamily="34" charset="0"/>
              </a:rPr>
              <a:t>diagonal</a:t>
            </a:r>
          </a:p>
          <a:p>
            <a:pPr marL="0" lvl="0" indent="0">
              <a:tabLst/>
            </a:pPr>
            <a:endParaRPr lang="de-DE" sz="2200" dirty="0">
              <a:solidFill>
                <a:srgbClr val="002060"/>
              </a:solidFill>
              <a:latin typeface="Calibri" panose="020F0502020204030204" pitchFamily="34" charset="0"/>
              <a:ea typeface="+mn-ea"/>
              <a:cs typeface="Calibri" panose="020F0502020204030204" pitchFamily="34" charset="0"/>
            </a:endParaRPr>
          </a:p>
        </p:txBody>
      </p:sp>
      <p:graphicFrame>
        <p:nvGraphicFramePr>
          <p:cNvPr id="23" name="Inhaltsplatzhalter 9">
            <a:extLst>
              <a:ext uri="{FF2B5EF4-FFF2-40B4-BE49-F238E27FC236}">
                <a16:creationId xmlns:a16="http://schemas.microsoft.com/office/drawing/2014/main" id="{839B1E16-722D-4F3D-9A0A-E4A9CD0806AE}"/>
              </a:ext>
            </a:extLst>
          </p:cNvPr>
          <p:cNvGraphicFramePr>
            <a:graphicFrameLocks/>
          </p:cNvGraphicFramePr>
          <p:nvPr>
            <p:extLst>
              <p:ext uri="{D42A27DB-BD31-4B8C-83A1-F6EECF244321}">
                <p14:modId xmlns:p14="http://schemas.microsoft.com/office/powerpoint/2010/main" val="3060552957"/>
              </p:ext>
            </p:extLst>
          </p:nvPr>
        </p:nvGraphicFramePr>
        <p:xfrm>
          <a:off x="4595400" y="2141125"/>
          <a:ext cx="4320000" cy="4320000"/>
        </p:xfrm>
        <a:graphic>
          <a:graphicData uri="http://schemas.openxmlformats.org/drawingml/2006/table">
            <a:tbl>
              <a:tblPr firstRow="1" bandRow="1">
                <a:tableStyleId>{0505E3EF-67EA-436B-97B2-0124C06EBD24}</a:tableStyleId>
              </a:tblPr>
              <a:tblGrid>
                <a:gridCol w="864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gridCol w="864000">
                  <a:extLst>
                    <a:ext uri="{9D8B030D-6E8A-4147-A177-3AD203B41FA5}">
                      <a16:colId xmlns:a16="http://schemas.microsoft.com/office/drawing/2014/main" val="20004"/>
                    </a:ext>
                  </a:extLst>
                </a:gridCol>
              </a:tblGrid>
              <a:tr h="864000">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64000">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864000">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864000">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864000">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de-DE"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24" name="Gerade Verbindung mit Pfeil 23">
            <a:extLst>
              <a:ext uri="{FF2B5EF4-FFF2-40B4-BE49-F238E27FC236}">
                <a16:creationId xmlns:a16="http://schemas.microsoft.com/office/drawing/2014/main" id="{C1AA6034-7F58-447E-8695-A21EC3EDB7C9}"/>
              </a:ext>
            </a:extLst>
          </p:cNvPr>
          <p:cNvCxnSpPr/>
          <p:nvPr/>
        </p:nvCxnSpPr>
        <p:spPr bwMode="auto">
          <a:xfrm>
            <a:off x="5009336" y="2563395"/>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Gerade Verbindung mit Pfeil 24">
            <a:extLst>
              <a:ext uri="{FF2B5EF4-FFF2-40B4-BE49-F238E27FC236}">
                <a16:creationId xmlns:a16="http://schemas.microsoft.com/office/drawing/2014/main" id="{6CF2FC18-06DC-4D0E-A40E-28390A9B3B51}"/>
              </a:ext>
            </a:extLst>
          </p:cNvPr>
          <p:cNvCxnSpPr/>
          <p:nvPr/>
        </p:nvCxnSpPr>
        <p:spPr bwMode="auto">
          <a:xfrm>
            <a:off x="5924364" y="2563395"/>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Gerade Verbindung mit Pfeil 25">
            <a:extLst>
              <a:ext uri="{FF2B5EF4-FFF2-40B4-BE49-F238E27FC236}">
                <a16:creationId xmlns:a16="http://schemas.microsoft.com/office/drawing/2014/main" id="{3AAC62F0-5C0B-4380-BC98-EF883FE4C931}"/>
              </a:ext>
            </a:extLst>
          </p:cNvPr>
          <p:cNvCxnSpPr/>
          <p:nvPr/>
        </p:nvCxnSpPr>
        <p:spPr bwMode="auto">
          <a:xfrm>
            <a:off x="6777078" y="2563395"/>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 name="Gerade Verbindung mit Pfeil 26">
            <a:extLst>
              <a:ext uri="{FF2B5EF4-FFF2-40B4-BE49-F238E27FC236}">
                <a16:creationId xmlns:a16="http://schemas.microsoft.com/office/drawing/2014/main" id="{125DDCD4-7B2D-4516-920B-51E136353BDF}"/>
              </a:ext>
            </a:extLst>
          </p:cNvPr>
          <p:cNvCxnSpPr/>
          <p:nvPr/>
        </p:nvCxnSpPr>
        <p:spPr bwMode="auto">
          <a:xfrm>
            <a:off x="7611650" y="2563395"/>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Gerade Verbindung mit Pfeil 27">
            <a:extLst>
              <a:ext uri="{FF2B5EF4-FFF2-40B4-BE49-F238E27FC236}">
                <a16:creationId xmlns:a16="http://schemas.microsoft.com/office/drawing/2014/main" id="{AB7D287C-105A-4C02-8BED-AF319D0BECA7}"/>
              </a:ext>
            </a:extLst>
          </p:cNvPr>
          <p:cNvCxnSpPr/>
          <p:nvPr/>
        </p:nvCxnSpPr>
        <p:spPr bwMode="auto">
          <a:xfrm>
            <a:off x="8536936" y="2563395"/>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9" name="Gerade Verbindung mit Pfeil 28">
            <a:extLst>
              <a:ext uri="{FF2B5EF4-FFF2-40B4-BE49-F238E27FC236}">
                <a16:creationId xmlns:a16="http://schemas.microsoft.com/office/drawing/2014/main" id="{78FB4E6C-6957-4245-AABE-899678D4169B}"/>
              </a:ext>
            </a:extLst>
          </p:cNvPr>
          <p:cNvCxnSpPr/>
          <p:nvPr/>
        </p:nvCxnSpPr>
        <p:spPr bwMode="auto">
          <a:xfrm rot="5400000">
            <a:off x="6769736" y="786817"/>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Gerade Verbindung mit Pfeil 29">
            <a:extLst>
              <a:ext uri="{FF2B5EF4-FFF2-40B4-BE49-F238E27FC236}">
                <a16:creationId xmlns:a16="http://schemas.microsoft.com/office/drawing/2014/main" id="{9C9BC5AB-BD4F-4A34-8EA1-7C1B075CD827}"/>
              </a:ext>
            </a:extLst>
          </p:cNvPr>
          <p:cNvCxnSpPr/>
          <p:nvPr/>
        </p:nvCxnSpPr>
        <p:spPr bwMode="auto">
          <a:xfrm rot="5400000">
            <a:off x="6769736" y="1719360"/>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Gerade Verbindung mit Pfeil 30">
            <a:extLst>
              <a:ext uri="{FF2B5EF4-FFF2-40B4-BE49-F238E27FC236}">
                <a16:creationId xmlns:a16="http://schemas.microsoft.com/office/drawing/2014/main" id="{B6D43318-D8C7-4E47-BD59-49D2C5FABC14}"/>
              </a:ext>
            </a:extLst>
          </p:cNvPr>
          <p:cNvCxnSpPr/>
          <p:nvPr/>
        </p:nvCxnSpPr>
        <p:spPr bwMode="auto">
          <a:xfrm rot="5400000">
            <a:off x="6769736" y="2553931"/>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Gerade Verbindung mit Pfeil 31">
            <a:extLst>
              <a:ext uri="{FF2B5EF4-FFF2-40B4-BE49-F238E27FC236}">
                <a16:creationId xmlns:a16="http://schemas.microsoft.com/office/drawing/2014/main" id="{B2EACF51-F2D1-45B3-989C-5F076585328A}"/>
              </a:ext>
            </a:extLst>
          </p:cNvPr>
          <p:cNvCxnSpPr/>
          <p:nvPr/>
        </p:nvCxnSpPr>
        <p:spPr bwMode="auto">
          <a:xfrm rot="5400000">
            <a:off x="6769736" y="3442931"/>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Gerade Verbindung mit Pfeil 32">
            <a:extLst>
              <a:ext uri="{FF2B5EF4-FFF2-40B4-BE49-F238E27FC236}">
                <a16:creationId xmlns:a16="http://schemas.microsoft.com/office/drawing/2014/main" id="{AAA364FA-8D69-42F7-934C-F656B85A0151}"/>
              </a:ext>
            </a:extLst>
          </p:cNvPr>
          <p:cNvCxnSpPr/>
          <p:nvPr/>
        </p:nvCxnSpPr>
        <p:spPr bwMode="auto">
          <a:xfrm rot="5400000">
            <a:off x="6769736" y="4313788"/>
            <a:ext cx="0" cy="3501572"/>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Gerade Verbindung mit Pfeil 33">
            <a:extLst>
              <a:ext uri="{FF2B5EF4-FFF2-40B4-BE49-F238E27FC236}">
                <a16:creationId xmlns:a16="http://schemas.microsoft.com/office/drawing/2014/main" id="{7B497CF8-9DDC-4436-8D17-68AED8F6538B}"/>
              </a:ext>
            </a:extLst>
          </p:cNvPr>
          <p:cNvCxnSpPr/>
          <p:nvPr/>
        </p:nvCxnSpPr>
        <p:spPr bwMode="auto">
          <a:xfrm flipH="1">
            <a:off x="4991822" y="2564824"/>
            <a:ext cx="3537857" cy="3537857"/>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5" name="Gerade Verbindung mit Pfeil 34">
            <a:extLst>
              <a:ext uri="{FF2B5EF4-FFF2-40B4-BE49-F238E27FC236}">
                <a16:creationId xmlns:a16="http://schemas.microsoft.com/office/drawing/2014/main" id="{37425D18-FB70-4958-B6EA-52CCA7630870}"/>
              </a:ext>
            </a:extLst>
          </p:cNvPr>
          <p:cNvCxnSpPr/>
          <p:nvPr/>
        </p:nvCxnSpPr>
        <p:spPr bwMode="auto">
          <a:xfrm>
            <a:off x="5035373" y="2572081"/>
            <a:ext cx="3476163" cy="3476171"/>
          </a:xfrm>
          <a:prstGeom prst="straightConnector1">
            <a:avLst/>
          </a:prstGeom>
          <a:solidFill>
            <a:schemeClr val="accent1"/>
          </a:solidFill>
          <a:ln w="25400" cap="flat" cmpd="sng" algn="ctr">
            <a:solidFill>
              <a:schemeClr val="accent6"/>
            </a:solidFill>
            <a:prstDash val="solid"/>
            <a:miter lim="800000"/>
            <a:headEnd type="triangle" w="lg" len="lg"/>
            <a:tailEnd type="triangle"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04831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C5E41693-6DC4-4E4D-908F-E660C62C3CE8}"/>
              </a:ext>
            </a:extLst>
          </p:cNvPr>
          <p:cNvSpPr txBox="1"/>
          <p:nvPr/>
        </p:nvSpPr>
        <p:spPr>
          <a:xfrm>
            <a:off x="906463"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Gruppenarbeit I: </a:t>
            </a:r>
            <a:b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b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Situation der Frauen und Umsetzung ihrer Rechte</a:t>
            </a:r>
          </a:p>
        </p:txBody>
      </p:sp>
      <p:sp>
        <p:nvSpPr>
          <p:cNvPr id="264" name="CustomShape 2">
            <a:extLst>
              <a:ext uri="{FF2B5EF4-FFF2-40B4-BE49-F238E27FC236}">
                <a16:creationId xmlns:a16="http://schemas.microsoft.com/office/drawing/2014/main" id="{5D6D2947-F542-4F54-BA07-E9855DA6057B}"/>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8207162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0CA40CA9-A3C8-436F-9C92-3E41B8B02309}"/>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Online und als Download verfügbar</a:t>
            </a:r>
          </a:p>
        </p:txBody>
      </p:sp>
      <p:sp>
        <p:nvSpPr>
          <p:cNvPr id="48131" name="Text Box 2">
            <a:extLst>
              <a:ext uri="{FF2B5EF4-FFF2-40B4-BE49-F238E27FC236}">
                <a16:creationId xmlns:a16="http://schemas.microsoft.com/office/drawing/2014/main" id="{2936EF11-D89F-4114-9F90-8CD4F21FD54A}"/>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00"/>
              </a:spcBef>
              <a:buClr>
                <a:srgbClr val="003366"/>
              </a:buClr>
              <a:buSzPct val="75000"/>
            </a:pPr>
            <a:r>
              <a:rPr lang="de-DE" altLang="de-DE" sz="2000" b="1" dirty="0">
                <a:solidFill>
                  <a:srgbClr val="002060"/>
                </a:solidFill>
                <a:latin typeface="Calibri" panose="020F0502020204030204" pitchFamily="34" charset="0"/>
                <a:ea typeface="MS PGothic" panose="020B0600070205080204" pitchFamily="34" charset="-128"/>
                <a:cs typeface="Calibri" panose="020F0502020204030204" pitchFamily="34" charset="0"/>
              </a:rPr>
              <a:t>Factsheet Bangladesch: </a:t>
            </a:r>
            <a:r>
              <a:rPr lang="de-DE" sz="2000" dirty="0">
                <a:solidFill>
                  <a:srgbClr val="002060"/>
                </a:solidFill>
                <a:latin typeface="Calibri" panose="020F0502020204030204" pitchFamily="34" charset="0"/>
                <a:cs typeface="Calibri" panose="020F0502020204030204" pitchFamily="34" charset="0"/>
              </a:rPr>
              <a:t>https://femnet.de/images/downloads/publikationen/FEMNET-FactSheet-Bangladesh-2018.pdf</a:t>
            </a:r>
            <a:r>
              <a:rPr lang="de-DE" altLang="de-DE" sz="2000" b="1" dirty="0">
                <a:solidFill>
                  <a:srgbClr val="002060"/>
                </a:solidFill>
                <a:latin typeface="Calibri" panose="020F0502020204030204" pitchFamily="34" charset="0"/>
                <a:ea typeface="MS PGothic" panose="020B0600070205080204" pitchFamily="34" charset="-128"/>
                <a:cs typeface="Calibri" panose="020F0502020204030204" pitchFamily="34" charset="0"/>
              </a:rPr>
              <a:t> </a:t>
            </a:r>
          </a:p>
          <a:p>
            <a:pPr eaLnBrk="1" hangingPunct="1">
              <a:spcBef>
                <a:spcPts val="500"/>
              </a:spcBef>
              <a:buClr>
                <a:srgbClr val="003366"/>
              </a:buClr>
              <a:buSzPct val="75000"/>
            </a:pPr>
            <a:r>
              <a:rPr lang="de-DE" altLang="de-DE" sz="2000" b="1" dirty="0">
                <a:solidFill>
                  <a:srgbClr val="003366"/>
                </a:solidFill>
                <a:latin typeface="Calibri" panose="020F0502020204030204" pitchFamily="34" charset="0"/>
                <a:ea typeface="MS PGothic" panose="020B0600070205080204" pitchFamily="34" charset="-128"/>
                <a:cs typeface="Calibri" panose="020F0502020204030204" pitchFamily="34" charset="0"/>
              </a:rPr>
              <a:t>Factsheet Äthiopien:</a:t>
            </a:r>
          </a:p>
          <a:p>
            <a:pPr eaLnBrk="1" hangingPunct="1">
              <a:spcBef>
                <a:spcPts val="500"/>
              </a:spcBef>
              <a:buClr>
                <a:srgbClr val="003366"/>
              </a:buClr>
              <a:buSzPct val="75000"/>
            </a:pPr>
            <a:r>
              <a:rPr lang="de-DE" sz="2000" dirty="0">
                <a:solidFill>
                  <a:srgbClr val="002060"/>
                </a:solidFill>
                <a:latin typeface="Calibri" panose="020F0502020204030204" pitchFamily="34" charset="0"/>
                <a:cs typeface="Calibri" panose="020F0502020204030204" pitchFamily="34" charset="0"/>
              </a:rPr>
              <a:t>https://femnet.de/images/downloads/publikationen/FEMNET-FactSheet-Aethiopien-2018.pdf</a:t>
            </a:r>
            <a:endParaRPr lang="de-DE" altLang="de-DE" sz="2000" b="1" dirty="0">
              <a:solidFill>
                <a:srgbClr val="002060"/>
              </a:solidFill>
              <a:latin typeface="Calibri" panose="020F0502020204030204" pitchFamily="34" charset="0"/>
              <a:ea typeface="MS PGothic" panose="020B0600070205080204" pitchFamily="34" charset="-128"/>
              <a:cs typeface="Calibri" panose="020F0502020204030204" pitchFamily="34" charset="0"/>
            </a:endParaRPr>
          </a:p>
          <a:p>
            <a:pPr eaLnBrk="1" hangingPunct="1">
              <a:spcBef>
                <a:spcPts val="500"/>
              </a:spcBef>
              <a:buClr>
                <a:srgbClr val="003366"/>
              </a:buClr>
              <a:buSzPct val="75000"/>
            </a:pPr>
            <a:r>
              <a:rPr lang="de-DE" altLang="de-DE" sz="2000" b="1" dirty="0">
                <a:solidFill>
                  <a:srgbClr val="003366"/>
                </a:solidFill>
                <a:latin typeface="Calibri" panose="020F0502020204030204" pitchFamily="34" charset="0"/>
                <a:ea typeface="MS PGothic" panose="020B0600070205080204" pitchFamily="34" charset="-128"/>
                <a:cs typeface="Calibri" panose="020F0502020204030204" pitchFamily="34" charset="0"/>
              </a:rPr>
              <a:t>Factsheet Myanmar:</a:t>
            </a:r>
          </a:p>
          <a:p>
            <a:pPr eaLnBrk="1" hangingPunct="1">
              <a:spcBef>
                <a:spcPts val="500"/>
              </a:spcBef>
              <a:buClr>
                <a:srgbClr val="003366"/>
              </a:buClr>
              <a:buSzPct val="75000"/>
            </a:pPr>
            <a:r>
              <a:rPr lang="de-DE" altLang="de-DE" sz="2000" dirty="0">
                <a:solidFill>
                  <a:srgbClr val="003366"/>
                </a:solidFill>
                <a:latin typeface="Calibri" panose="020F0502020204030204" pitchFamily="34" charset="0"/>
                <a:ea typeface="MS PGothic" panose="020B0600070205080204" pitchFamily="34" charset="-128"/>
                <a:cs typeface="Calibri" panose="020F0502020204030204" pitchFamily="34" charset="0"/>
              </a:rPr>
              <a:t>https://femnet.de/images/downloads/publikationen/FEMNET-FactSheet-Myanmar-2018.pdf</a:t>
            </a:r>
          </a:p>
          <a:p>
            <a:pPr eaLnBrk="1" hangingPunct="1">
              <a:spcBef>
                <a:spcPts val="500"/>
              </a:spcBef>
              <a:buClr>
                <a:srgbClr val="003366"/>
              </a:buClr>
              <a:buSzPct val="75000"/>
            </a:pPr>
            <a:r>
              <a:rPr lang="de-DE" altLang="de-DE" sz="2000" b="1" dirty="0">
                <a:solidFill>
                  <a:srgbClr val="003366"/>
                </a:solidFill>
                <a:latin typeface="Calibri" panose="020F0502020204030204" pitchFamily="34" charset="0"/>
                <a:ea typeface="MS PGothic" panose="020B0600070205080204" pitchFamily="34" charset="-128"/>
                <a:cs typeface="Calibri" panose="020F0502020204030204" pitchFamily="34" charset="0"/>
              </a:rPr>
              <a:t>Factsheet geschlechtsspezifische Gewalt:</a:t>
            </a:r>
            <a:r>
              <a:rPr lang="en-US" altLang="de-DE" sz="2000" b="1" dirty="0">
                <a:solidFill>
                  <a:srgbClr val="003366"/>
                </a:solidFill>
                <a:latin typeface="Calibri" panose="020F0502020204030204" pitchFamily="34" charset="0"/>
                <a:ea typeface="MS PGothic" panose="020B0600070205080204" pitchFamily="34" charset="-128"/>
                <a:cs typeface="Calibri" panose="020F0502020204030204" pitchFamily="34" charset="0"/>
              </a:rPr>
              <a:t> </a:t>
            </a:r>
            <a:r>
              <a:rPr lang="en-US" altLang="de-DE" sz="2000" dirty="0">
                <a:solidFill>
                  <a:srgbClr val="003366"/>
                </a:solidFill>
                <a:latin typeface="Calibri" panose="020F0502020204030204" pitchFamily="34" charset="0"/>
                <a:ea typeface="MS PGothic" panose="020B0600070205080204" pitchFamily="34" charset="-128"/>
                <a:cs typeface="Calibri" panose="020F0502020204030204" pitchFamily="34" charset="0"/>
              </a:rPr>
              <a:t>https://femnet.de/images/downloads/publikationen/FEMNET-FactSheet-Gendergewalt-2018.pdf</a:t>
            </a:r>
            <a:endParaRPr lang="de-DE" altLang="de-DE" sz="2000" dirty="0">
              <a:solidFill>
                <a:srgbClr val="003366"/>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Diskrepanz zwischen Anspruch und Realität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endParaRPr lang="de-DE" sz="1800" dirty="0">
              <a:solidFill>
                <a:srgbClr val="003366"/>
              </a:solidFill>
              <a:latin typeface="Calibri" panose="020F0502020204030204" pitchFamily="34" charset="0"/>
              <a:ea typeface="+mn-ea"/>
              <a:cs typeface="Calibri" panose="020F0502020204030204" pitchFamily="34" charset="0"/>
            </a:endParaRPr>
          </a:p>
        </p:txBody>
      </p:sp>
      <p:graphicFrame>
        <p:nvGraphicFramePr>
          <p:cNvPr id="10" name="Inhaltsplatzhalter 6">
            <a:extLst>
              <a:ext uri="{FF2B5EF4-FFF2-40B4-BE49-F238E27FC236}">
                <a16:creationId xmlns:a16="http://schemas.microsoft.com/office/drawing/2014/main" id="{212C4915-FD07-48FF-A797-39EEB2F2339F}"/>
              </a:ext>
            </a:extLst>
          </p:cNvPr>
          <p:cNvGraphicFramePr>
            <a:graphicFrameLocks/>
          </p:cNvGraphicFramePr>
          <p:nvPr>
            <p:extLst>
              <p:ext uri="{D42A27DB-BD31-4B8C-83A1-F6EECF244321}">
                <p14:modId xmlns:p14="http://schemas.microsoft.com/office/powerpoint/2010/main" val="4289456155"/>
              </p:ext>
            </p:extLst>
          </p:nvPr>
        </p:nvGraphicFramePr>
        <p:xfrm>
          <a:off x="659434" y="2043817"/>
          <a:ext cx="8575100" cy="4364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653319"/>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C5E41693-6DC4-4E4D-908F-E660C62C3CE8}"/>
              </a:ext>
            </a:extLst>
          </p:cNvPr>
          <p:cNvSpPr txBox="1"/>
          <p:nvPr/>
        </p:nvSpPr>
        <p:spPr>
          <a:xfrm>
            <a:off x="571500"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Geschlechtsspezifische Gewalt</a:t>
            </a:r>
          </a:p>
          <a:p>
            <a:pPr algn="ctr">
              <a:defRPr/>
            </a:pPr>
            <a:r>
              <a:rPr lang="de-DE"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Querschnittsaspekt</a:t>
            </a:r>
          </a:p>
        </p:txBody>
      </p:sp>
      <p:sp>
        <p:nvSpPr>
          <p:cNvPr id="264" name="CustomShape 2">
            <a:extLst>
              <a:ext uri="{FF2B5EF4-FFF2-40B4-BE49-F238E27FC236}">
                <a16:creationId xmlns:a16="http://schemas.microsoft.com/office/drawing/2014/main" id="{5D6D2947-F542-4F54-BA07-E9855DA6057B}"/>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219711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Gewalt am Arbeitsplatz</a:t>
            </a:r>
          </a:p>
        </p:txBody>
      </p:sp>
      <p:sp>
        <p:nvSpPr>
          <p:cNvPr id="94211" name="Text Box 2">
            <a:hlinkClick r:id="rId4"/>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r>
              <a:rPr lang="de-DE" sz="2000" b="1" dirty="0">
                <a:solidFill>
                  <a:srgbClr val="003366"/>
                </a:solidFill>
                <a:latin typeface="Calibri" panose="020F0502020204030204" pitchFamily="34" charset="0"/>
                <a:ea typeface="+mn-ea"/>
                <a:cs typeface="Calibri" panose="020F0502020204030204" pitchFamily="34" charset="0"/>
              </a:rPr>
              <a:t>Beobachtungsauftrag: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000" dirty="0">
                <a:solidFill>
                  <a:srgbClr val="003366"/>
                </a:solidFill>
                <a:latin typeface="Calibri" panose="020F0502020204030204" pitchFamily="34" charset="0"/>
                <a:ea typeface="+mn-ea"/>
                <a:cs typeface="Calibri" panose="020F0502020204030204" pitchFamily="34" charset="0"/>
              </a:rPr>
              <a:t>Wo und in welcher Form wird geschlechtsspezifische Diskriminierung bzw. geschlechtsspezifische Gewalt beschrieben und gezeigt?</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000" dirty="0">
                <a:solidFill>
                  <a:srgbClr val="003366"/>
                </a:solidFill>
                <a:latin typeface="Calibri" panose="020F0502020204030204" pitchFamily="34" charset="0"/>
                <a:ea typeface="+mn-ea"/>
                <a:cs typeface="Calibri" panose="020F0502020204030204" pitchFamily="34" charset="0"/>
              </a:rPr>
              <a:t>Können Sie sich vorstellen, warum diese auftaucht?</a:t>
            </a:r>
          </a:p>
        </p:txBody>
      </p:sp>
      <p:pic>
        <p:nvPicPr>
          <p:cNvPr id="2" name="Onlinemedien 1" title="Preventing Sexual harassment at the workplace">
            <a:hlinkClick r:id="" action="ppaction://media"/>
            <a:extLst>
              <a:ext uri="{FF2B5EF4-FFF2-40B4-BE49-F238E27FC236}">
                <a16:creationId xmlns:a16="http://schemas.microsoft.com/office/drawing/2014/main" id="{D0146D55-AE83-462E-87A5-DC660C6B3E3D}"/>
              </a:ext>
            </a:extLst>
          </p:cNvPr>
          <p:cNvPicPr>
            <a:picLocks noRot="1" noChangeAspect="1"/>
          </p:cNvPicPr>
          <p:nvPr>
            <a:videoFile r:link="rId1"/>
          </p:nvPr>
        </p:nvPicPr>
        <p:blipFill>
          <a:blip r:embed="rId5"/>
          <a:stretch>
            <a:fillRect/>
          </a:stretch>
        </p:blipFill>
        <p:spPr>
          <a:xfrm>
            <a:off x="2714735" y="4171206"/>
            <a:ext cx="4400330" cy="2475186"/>
          </a:xfrm>
          <a:prstGeom prst="rect">
            <a:avLst/>
          </a:prstGeom>
        </p:spPr>
      </p:pic>
    </p:spTree>
    <p:extLst>
      <p:ext uri="{BB962C8B-B14F-4D97-AF65-F5344CB8AC3E}">
        <p14:creationId xmlns:p14="http://schemas.microsoft.com/office/powerpoint/2010/main" val="239803476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Gewalt – weltweit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r>
              <a:rPr lang="de-DE" dirty="0">
                <a:solidFill>
                  <a:srgbClr val="003366"/>
                </a:solidFill>
                <a:latin typeface="Calibri" panose="020F0502020204030204" pitchFamily="34" charset="0"/>
                <a:ea typeface="+mn-ea"/>
                <a:cs typeface="Calibri" panose="020F0502020204030204" pitchFamily="34" charset="0"/>
              </a:rPr>
              <a:t>Anteil der Frauen weltweit, die physische und/oder sexuelle Gewalt erfahren:</a:t>
            </a:r>
          </a:p>
        </p:txBody>
      </p:sp>
      <p:graphicFrame>
        <p:nvGraphicFramePr>
          <p:cNvPr id="12" name="Inhaltsplatzhalter 11">
            <a:extLst>
              <a:ext uri="{FF2B5EF4-FFF2-40B4-BE49-F238E27FC236}">
                <a16:creationId xmlns:a16="http://schemas.microsoft.com/office/drawing/2014/main" id="{BFE6CBE7-4184-4C0B-A176-B53C7766ABF3}"/>
              </a:ext>
            </a:extLst>
          </p:cNvPr>
          <p:cNvGraphicFramePr>
            <a:graphicFrameLocks/>
          </p:cNvGraphicFramePr>
          <p:nvPr>
            <p:extLst>
              <p:ext uri="{D42A27DB-BD31-4B8C-83A1-F6EECF244321}">
                <p14:modId xmlns:p14="http://schemas.microsoft.com/office/powerpoint/2010/main" val="751388849"/>
              </p:ext>
            </p:extLst>
          </p:nvPr>
        </p:nvGraphicFramePr>
        <p:xfrm>
          <a:off x="780143" y="2667001"/>
          <a:ext cx="8363857" cy="402771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a:extLst>
              <a:ext uri="{FF2B5EF4-FFF2-40B4-BE49-F238E27FC236}">
                <a16:creationId xmlns:a16="http://schemas.microsoft.com/office/drawing/2014/main" id="{ACB9D1C9-5942-411C-AB82-AA9A313C5EBC}"/>
              </a:ext>
            </a:extLst>
          </p:cNvPr>
          <p:cNvSpPr/>
          <p:nvPr/>
        </p:nvSpPr>
        <p:spPr>
          <a:xfrm>
            <a:off x="2332763" y="3727778"/>
            <a:ext cx="1669047" cy="523220"/>
          </a:xfrm>
          <a:prstGeom prst="rect">
            <a:avLst/>
          </a:prstGeom>
        </p:spPr>
        <p:txBody>
          <a:bodyPr wrap="none">
            <a:spAutoFit/>
          </a:bodyPr>
          <a:lstStyle/>
          <a:p>
            <a:r>
              <a:rPr lang="de-DE" sz="2800" b="1" dirty="0">
                <a:latin typeface="Calibri" panose="020F0502020204030204" pitchFamily="34" charset="0"/>
                <a:cs typeface="Calibri" panose="020F0502020204030204" pitchFamily="34" charset="0"/>
              </a:rPr>
              <a:t> über 35%</a:t>
            </a:r>
            <a:endParaRPr lang="de-DE" sz="2800" dirty="0"/>
          </a:p>
        </p:txBody>
      </p:sp>
      <p:sp>
        <p:nvSpPr>
          <p:cNvPr id="3" name="Rechteck 2">
            <a:extLst>
              <a:ext uri="{FF2B5EF4-FFF2-40B4-BE49-F238E27FC236}">
                <a16:creationId xmlns:a16="http://schemas.microsoft.com/office/drawing/2014/main" id="{ED8FBA10-D8A9-4E7C-8BB4-516395E5935E}"/>
              </a:ext>
            </a:extLst>
          </p:cNvPr>
          <p:cNvSpPr/>
          <p:nvPr/>
        </p:nvSpPr>
        <p:spPr>
          <a:xfrm>
            <a:off x="7268685" y="6153348"/>
            <a:ext cx="1095172" cy="307777"/>
          </a:xfrm>
          <a:prstGeom prst="rect">
            <a:avLst/>
          </a:prstGeom>
        </p:spPr>
        <p:txBody>
          <a:bodyPr wrap="none">
            <a:spAutoFit/>
          </a:bodyPr>
          <a:lstStyle/>
          <a:p>
            <a:pPr marL="0" indent="0" algn="r">
              <a:buNone/>
            </a:pPr>
            <a:r>
              <a:rPr lang="de-DE" sz="1400" dirty="0">
                <a:latin typeface="Calibri" panose="020F0502020204030204" pitchFamily="34" charset="0"/>
                <a:cs typeface="Calibri" panose="020F0502020204030204" pitchFamily="34" charset="0"/>
              </a:rPr>
              <a:t>Quelle: ITUC</a:t>
            </a:r>
            <a:endParaRPr lang="de-DE"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4895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Gewalt am Arbeitsplatz – weltweit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r>
              <a:rPr lang="de-DE" sz="2000" dirty="0">
                <a:solidFill>
                  <a:srgbClr val="003366"/>
                </a:solidFill>
                <a:latin typeface="Calibri" panose="020F0502020204030204" pitchFamily="34" charset="0"/>
                <a:ea typeface="+mn-ea"/>
                <a:cs typeface="Calibri" panose="020F0502020204030204" pitchFamily="34" charset="0"/>
              </a:rPr>
              <a:t>davon Anteil derjenigen, die unerwünschten sexuellen Annäherungsversuchen, körperlichen Kontakten oder anderen Formen sexueller Belästigung am Arbeitsplatz ausgesetzt sind:</a:t>
            </a:r>
          </a:p>
        </p:txBody>
      </p:sp>
      <p:sp>
        <p:nvSpPr>
          <p:cNvPr id="3" name="Rechteck 2">
            <a:extLst>
              <a:ext uri="{FF2B5EF4-FFF2-40B4-BE49-F238E27FC236}">
                <a16:creationId xmlns:a16="http://schemas.microsoft.com/office/drawing/2014/main" id="{ED8FBA10-D8A9-4E7C-8BB4-516395E5935E}"/>
              </a:ext>
            </a:extLst>
          </p:cNvPr>
          <p:cNvSpPr/>
          <p:nvPr/>
        </p:nvSpPr>
        <p:spPr>
          <a:xfrm>
            <a:off x="7268685" y="6153348"/>
            <a:ext cx="1095172" cy="307777"/>
          </a:xfrm>
          <a:prstGeom prst="rect">
            <a:avLst/>
          </a:prstGeom>
        </p:spPr>
        <p:txBody>
          <a:bodyPr wrap="none">
            <a:spAutoFit/>
          </a:bodyPr>
          <a:lstStyle/>
          <a:p>
            <a:pPr marL="0" indent="0" algn="r">
              <a:buNone/>
            </a:pPr>
            <a:r>
              <a:rPr lang="de-DE" sz="1400" dirty="0">
                <a:latin typeface="Calibri" panose="020F0502020204030204" pitchFamily="34" charset="0"/>
                <a:cs typeface="Calibri" panose="020F0502020204030204" pitchFamily="34" charset="0"/>
              </a:rPr>
              <a:t>Quelle: ITUC</a:t>
            </a:r>
            <a:endParaRPr lang="de-DE" sz="1400" b="1" dirty="0">
              <a:latin typeface="Calibri" panose="020F0502020204030204" pitchFamily="34" charset="0"/>
              <a:cs typeface="Calibri" panose="020F0502020204030204" pitchFamily="34" charset="0"/>
            </a:endParaRPr>
          </a:p>
        </p:txBody>
      </p:sp>
      <p:graphicFrame>
        <p:nvGraphicFramePr>
          <p:cNvPr id="10" name="Diagramm 9">
            <a:extLst>
              <a:ext uri="{FF2B5EF4-FFF2-40B4-BE49-F238E27FC236}">
                <a16:creationId xmlns:a16="http://schemas.microsoft.com/office/drawing/2014/main" id="{46FE77D5-B065-4952-95BE-28C98B18360A}"/>
              </a:ext>
            </a:extLst>
          </p:cNvPr>
          <p:cNvGraphicFramePr/>
          <p:nvPr>
            <p:extLst>
              <p:ext uri="{D42A27DB-BD31-4B8C-83A1-F6EECF244321}">
                <p14:modId xmlns:p14="http://schemas.microsoft.com/office/powerpoint/2010/main" val="955828096"/>
              </p:ext>
            </p:extLst>
          </p:nvPr>
        </p:nvGraphicFramePr>
        <p:xfrm>
          <a:off x="765696" y="3149268"/>
          <a:ext cx="8378304" cy="36210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3">
            <a:extLst>
              <a:ext uri="{FF2B5EF4-FFF2-40B4-BE49-F238E27FC236}">
                <a16:creationId xmlns:a16="http://schemas.microsoft.com/office/drawing/2014/main" id="{DB0B20DB-997C-4D21-A841-51161329A4F8}"/>
              </a:ext>
            </a:extLst>
          </p:cNvPr>
          <p:cNvSpPr/>
          <p:nvPr/>
        </p:nvSpPr>
        <p:spPr>
          <a:xfrm>
            <a:off x="1143000" y="3989388"/>
            <a:ext cx="3134191" cy="523220"/>
          </a:xfrm>
          <a:prstGeom prst="rect">
            <a:avLst/>
          </a:prstGeom>
        </p:spPr>
        <p:txBody>
          <a:bodyPr wrap="none">
            <a:spAutoFit/>
          </a:bodyPr>
          <a:lstStyle/>
          <a:p>
            <a:pPr marL="0" indent="0">
              <a:buNone/>
              <a:defRPr sz="2160" b="1" i="0" u="none" strike="noStrike" kern="1200" baseline="0">
                <a:solidFill>
                  <a:srgbClr val="003366"/>
                </a:solidFill>
                <a:latin typeface="+mn-lt"/>
                <a:ea typeface="+mn-ea"/>
                <a:cs typeface="+mn-cs"/>
              </a:defRPr>
            </a:pPr>
            <a:r>
              <a:rPr lang="de-DE" sz="2800" b="1" dirty="0">
                <a:solidFill>
                  <a:srgbClr val="003366"/>
                </a:solidFill>
                <a:latin typeface="Calibri" panose="020F0502020204030204" pitchFamily="34" charset="0"/>
                <a:cs typeface="Calibri" panose="020F0502020204030204" pitchFamily="34" charset="0"/>
              </a:rPr>
              <a:t>		40-50%</a:t>
            </a:r>
          </a:p>
        </p:txBody>
      </p:sp>
    </p:spTree>
    <p:extLst>
      <p:ext uri="{BB962C8B-B14F-4D97-AF65-F5344CB8AC3E}">
        <p14:creationId xmlns:p14="http://schemas.microsoft.com/office/powerpoint/2010/main" val="1368039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Definition: Geschlechtsspezifische Gewalt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r>
              <a:rPr lang="de-DE" sz="2000" dirty="0">
                <a:solidFill>
                  <a:srgbClr val="003366"/>
                </a:solidFill>
                <a:latin typeface="Calibri" panose="020F0502020204030204" pitchFamily="34" charset="0"/>
                <a:ea typeface="+mn-ea"/>
                <a:cs typeface="Calibri" panose="020F0502020204030204" pitchFamily="34" charset="0"/>
              </a:rPr>
              <a:t>Jede auf Grund ihrer Geschlechtszugehörigkeit gegen eine Person gerichtete Gewalthandlung, durch die ihr physischer, sexueller oder psychischer Schaden oder Leid zugefügt wird oder zugefügt werden kann, einschließlich der Androhung derartiger Handlungen, [...] unabhängig davon, ob im öffentlichen oder im privaten Bereich.</a:t>
            </a:r>
          </a:p>
          <a:p>
            <a:pPr marL="0" indent="0" eaLnBrk="1" hangingPunct="1">
              <a:lnSpc>
                <a:spcPct val="110000"/>
              </a:lnSpc>
              <a:spcBef>
                <a:spcPts val="0"/>
              </a:spcBef>
              <a:spcAft>
                <a:spcPts val="550"/>
              </a:spcAft>
              <a:buClr>
                <a:srgbClr val="003366"/>
              </a:buClr>
              <a:buSzPct val="75000"/>
              <a:tabLst/>
            </a:pPr>
            <a:r>
              <a:rPr lang="de-DE" sz="1400" dirty="0">
                <a:solidFill>
                  <a:srgbClr val="003366"/>
                </a:solidFill>
                <a:latin typeface="Calibri" panose="020F0502020204030204" pitchFamily="34" charset="0"/>
                <a:cs typeface="Calibri" panose="020F0502020204030204" pitchFamily="34" charset="0"/>
              </a:rPr>
              <a:t>UNO Declaration on </a:t>
            </a:r>
            <a:r>
              <a:rPr lang="de-DE" sz="1400" dirty="0" err="1">
                <a:solidFill>
                  <a:srgbClr val="003366"/>
                </a:solidFill>
                <a:latin typeface="Calibri" panose="020F0502020204030204" pitchFamily="34" charset="0"/>
                <a:cs typeface="Calibri" panose="020F0502020204030204" pitchFamily="34" charset="0"/>
              </a:rPr>
              <a:t>the</a:t>
            </a:r>
            <a:r>
              <a:rPr lang="de-DE" sz="1400" dirty="0">
                <a:solidFill>
                  <a:srgbClr val="003366"/>
                </a:solidFill>
                <a:latin typeface="Calibri" panose="020F0502020204030204" pitchFamily="34" charset="0"/>
                <a:cs typeface="Calibri" panose="020F0502020204030204" pitchFamily="34" charset="0"/>
              </a:rPr>
              <a:t> Elimination </a:t>
            </a:r>
            <a:r>
              <a:rPr lang="de-DE" sz="1400" dirty="0" err="1">
                <a:solidFill>
                  <a:srgbClr val="003366"/>
                </a:solidFill>
                <a:latin typeface="Calibri" panose="020F0502020204030204" pitchFamily="34" charset="0"/>
                <a:cs typeface="Calibri" panose="020F0502020204030204" pitchFamily="34" charset="0"/>
              </a:rPr>
              <a:t>of</a:t>
            </a:r>
            <a:r>
              <a:rPr lang="de-DE" sz="1400" dirty="0">
                <a:solidFill>
                  <a:srgbClr val="003366"/>
                </a:solidFill>
                <a:latin typeface="Calibri" panose="020F0502020204030204" pitchFamily="34" charset="0"/>
                <a:cs typeface="Calibri" panose="020F0502020204030204" pitchFamily="34" charset="0"/>
              </a:rPr>
              <a:t> </a:t>
            </a:r>
            <a:r>
              <a:rPr lang="de-DE" sz="1400" dirty="0" err="1">
                <a:solidFill>
                  <a:srgbClr val="003366"/>
                </a:solidFill>
                <a:latin typeface="Calibri" panose="020F0502020204030204" pitchFamily="34" charset="0"/>
                <a:cs typeface="Calibri" panose="020F0502020204030204" pitchFamily="34" charset="0"/>
              </a:rPr>
              <a:t>Violence</a:t>
            </a:r>
            <a:r>
              <a:rPr lang="de-DE" sz="1400" dirty="0">
                <a:solidFill>
                  <a:srgbClr val="003366"/>
                </a:solidFill>
                <a:latin typeface="Calibri" panose="020F0502020204030204" pitchFamily="34" charset="0"/>
                <a:cs typeface="Calibri" panose="020F0502020204030204" pitchFamily="34" charset="0"/>
              </a:rPr>
              <a:t> </a:t>
            </a:r>
            <a:r>
              <a:rPr lang="de-DE" sz="1400" dirty="0" err="1">
                <a:solidFill>
                  <a:srgbClr val="003366"/>
                </a:solidFill>
                <a:latin typeface="Calibri" panose="020F0502020204030204" pitchFamily="34" charset="0"/>
                <a:cs typeface="Calibri" panose="020F0502020204030204" pitchFamily="34" charset="0"/>
              </a:rPr>
              <a:t>Against</a:t>
            </a:r>
            <a:r>
              <a:rPr lang="de-DE" sz="1400" dirty="0">
                <a:solidFill>
                  <a:srgbClr val="003366"/>
                </a:solidFill>
                <a:latin typeface="Calibri" panose="020F0502020204030204" pitchFamily="34" charset="0"/>
                <a:cs typeface="Calibri" panose="020F0502020204030204" pitchFamily="34" charset="0"/>
              </a:rPr>
              <a:t> Women</a:t>
            </a:r>
            <a:br>
              <a:rPr lang="de-DE" sz="1400" dirty="0">
                <a:solidFill>
                  <a:srgbClr val="003366"/>
                </a:solidFill>
                <a:latin typeface="Calibri" panose="020F0502020204030204" pitchFamily="34" charset="0"/>
                <a:ea typeface="+mn-ea"/>
                <a:cs typeface="Calibri" panose="020F0502020204030204" pitchFamily="34" charset="0"/>
              </a:rPr>
            </a:br>
            <a:endParaRPr lang="de-DE" sz="1400" dirty="0">
              <a:solidFill>
                <a:srgbClr val="003366"/>
              </a:solidFill>
              <a:latin typeface="Calibri" panose="020F0502020204030204" pitchFamily="34" charset="0"/>
              <a:ea typeface="+mn-ea"/>
              <a:cs typeface="Calibri" panose="020F0502020204030204" pitchFamily="34" charset="0"/>
            </a:endParaRPr>
          </a:p>
          <a:p>
            <a:pPr marL="0" lvl="0" indent="0" eaLnBrk="1" hangingPunct="1">
              <a:lnSpc>
                <a:spcPct val="110000"/>
              </a:lnSpc>
              <a:spcBef>
                <a:spcPts val="0"/>
              </a:spcBef>
              <a:spcAft>
                <a:spcPts val="550"/>
              </a:spcAft>
              <a:buClr>
                <a:srgbClr val="003366"/>
              </a:buClr>
              <a:buSzPct val="75000"/>
              <a:tabLst/>
            </a:pPr>
            <a:r>
              <a:rPr lang="de-DE" sz="2000" dirty="0">
                <a:solidFill>
                  <a:srgbClr val="003366"/>
                </a:solidFill>
                <a:latin typeface="Calibri" panose="020F0502020204030204" pitchFamily="34" charset="0"/>
                <a:ea typeface="+mn-ea"/>
                <a:cs typeface="Calibri" panose="020F0502020204030204" pitchFamily="34" charset="0"/>
              </a:rPr>
              <a:t>Eine Ausdrucksform der historisch ungleichen Machtverhältnisse zwischen den Geschlechtern, die insbesondere zur Beherrschung und Diskriminierung der Frauen durch die Männer geführt hat.</a:t>
            </a:r>
          </a:p>
          <a:p>
            <a:pPr marL="0" indent="0" eaLnBrk="1" hangingPunct="1">
              <a:lnSpc>
                <a:spcPct val="110000"/>
              </a:lnSpc>
              <a:spcBef>
                <a:spcPts val="0"/>
              </a:spcBef>
              <a:spcAft>
                <a:spcPts val="550"/>
              </a:spcAft>
              <a:buClr>
                <a:srgbClr val="003366"/>
              </a:buClr>
              <a:buSzPct val="75000"/>
              <a:tabLst/>
            </a:pPr>
            <a:r>
              <a:rPr lang="de-DE" sz="1400" dirty="0">
                <a:solidFill>
                  <a:srgbClr val="003366"/>
                </a:solidFill>
                <a:latin typeface="Calibri" panose="020F0502020204030204" pitchFamily="34" charset="0"/>
                <a:cs typeface="Calibri" panose="020F0502020204030204" pitchFamily="34" charset="0"/>
              </a:rPr>
              <a:t>Christlicher Friedensdienst</a:t>
            </a:r>
            <a:endParaRPr lang="de-DE" sz="1400" dirty="0">
              <a:solidFill>
                <a:srgbClr val="003366"/>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479945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Gewalt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069177" y="2217683"/>
            <a:ext cx="7005645" cy="465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lvl="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ea typeface="+mn-ea"/>
                <a:cs typeface="Calibri" panose="020F0502020204030204" pitchFamily="34" charset="0"/>
              </a:rPr>
              <a:t>ungleiche Machtbeziehungen zwischen Frauen und Männern</a:t>
            </a:r>
          </a:p>
          <a:p>
            <a:pPr marL="342900" lvl="0" indent="-34290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400" dirty="0">
                <a:solidFill>
                  <a:srgbClr val="002060"/>
                </a:solidFill>
                <a:latin typeface="Calibri" panose="020F0502020204030204" pitchFamily="34" charset="0"/>
                <a:ea typeface="+mn-ea"/>
                <a:cs typeface="Calibri" panose="020F0502020204030204" pitchFamily="34" charset="0"/>
              </a:rPr>
              <a:t>auch Menschen anderer Geschlechtsidentität und sexueller Orientierung sind betroffen – LGTBIQA+</a:t>
            </a:r>
          </a:p>
          <a:p>
            <a:pPr marL="342900" lvl="0" indent="-34290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400" dirty="0">
                <a:solidFill>
                  <a:srgbClr val="002060"/>
                </a:solidFill>
                <a:latin typeface="Calibri" panose="020F0502020204030204" pitchFamily="34" charset="0"/>
                <a:cs typeface="Calibri" panose="020F0502020204030204" pitchFamily="34" charset="0"/>
              </a:rPr>
              <a:t>kommt auf gesellschaftlicher Ebene vor</a:t>
            </a:r>
          </a:p>
          <a:p>
            <a:pPr marL="342900" lvl="0" indent="-34290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400" dirty="0">
                <a:solidFill>
                  <a:srgbClr val="002060"/>
                </a:solidFill>
                <a:latin typeface="Calibri" panose="020F0502020204030204" pitchFamily="34" charset="0"/>
                <a:cs typeface="Calibri" panose="020F0502020204030204" pitchFamily="34" charset="0"/>
              </a:rPr>
              <a:t>richtet sich sowohl gegen Gruppen als auch Individuen</a:t>
            </a:r>
          </a:p>
          <a:p>
            <a:pPr marL="342900" lvl="0" indent="-34290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400" dirty="0">
                <a:solidFill>
                  <a:srgbClr val="002060"/>
                </a:solidFill>
                <a:latin typeface="Calibri" panose="020F0502020204030204" pitchFamily="34" charset="0"/>
                <a:cs typeface="Calibri" panose="020F0502020204030204" pitchFamily="34" charset="0"/>
              </a:rPr>
              <a:t>kann von Gruppen sowie</a:t>
            </a:r>
            <a:r>
              <a:rPr lang="de-DE" sz="2000" dirty="0">
                <a:solidFill>
                  <a:srgbClr val="002060"/>
                </a:solidFill>
                <a:latin typeface="Calibri" panose="020F0502020204030204" pitchFamily="34" charset="0"/>
                <a:cs typeface="Calibri" panose="020F0502020204030204" pitchFamily="34" charset="0"/>
              </a:rPr>
              <a:t> </a:t>
            </a:r>
            <a:r>
              <a:rPr lang="de-DE" sz="2400" dirty="0">
                <a:solidFill>
                  <a:srgbClr val="002060"/>
                </a:solidFill>
                <a:latin typeface="Calibri" panose="020F0502020204030204" pitchFamily="34" charset="0"/>
                <a:cs typeface="Calibri" panose="020F0502020204030204" pitchFamily="34" charset="0"/>
              </a:rPr>
              <a:t>Einzeltäter*innen ausgehen</a:t>
            </a:r>
            <a:endParaRPr lang="de-DE" sz="2800" dirty="0">
              <a:solidFill>
                <a:srgbClr val="002060"/>
              </a:solidFill>
              <a:latin typeface="Calibri" panose="020F0502020204030204" pitchFamily="34" charset="0"/>
              <a:cs typeface="Calibri" panose="020F0502020204030204" pitchFamily="34" charset="0"/>
            </a:endParaRPr>
          </a:p>
          <a:p>
            <a:pPr lvl="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dirty="0">
              <a:solidFill>
                <a:srgbClr val="002060"/>
              </a:solidFill>
              <a:latin typeface="Calibri" panose="020F0502020204030204" pitchFamily="34" charset="0"/>
              <a:ea typeface="+mn-ea"/>
              <a:cs typeface="Calibri" panose="020F0502020204030204" pitchFamily="34" charset="0"/>
            </a:endParaRPr>
          </a:p>
          <a:p>
            <a:pPr lvl="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dirty="0">
              <a:solidFill>
                <a:srgbClr val="002060"/>
              </a:solidFill>
              <a:latin typeface="Calibri" panose="020F0502020204030204" pitchFamily="34" charset="0"/>
              <a:ea typeface="+mn-ea"/>
              <a:cs typeface="Calibri" panose="020F0502020204030204" pitchFamily="34" charset="0"/>
            </a:endParaRPr>
          </a:p>
          <a:p>
            <a:pPr lvl="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sz="2000" dirty="0">
              <a:solidFill>
                <a:srgbClr val="00206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739849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Gewalt am Arbeitsplatz:</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Beispiel Europa </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000" dirty="0">
                <a:solidFill>
                  <a:srgbClr val="002060"/>
                </a:solidFill>
                <a:latin typeface="Calibri" panose="020F0502020204030204" pitchFamily="34" charset="0"/>
                <a:cs typeface="Calibri" panose="020F0502020204030204" pitchFamily="34" charset="0"/>
              </a:rPr>
              <a:t>In 2014: 32% der Opfer von sexueller Belästigung in der EU haben ausgesagt, dass der Täter ein Vorgesetzter, Kollege oder Kunde war.</a:t>
            </a:r>
            <a:endParaRPr lang="de-DE" sz="500" dirty="0">
              <a:solidFill>
                <a:srgbClr val="002060"/>
              </a:solidFill>
              <a:latin typeface="Calibri" panose="020F0502020204030204" pitchFamily="34" charset="0"/>
              <a:cs typeface="Calibri" panose="020F0502020204030204" pitchFamily="34" charset="0"/>
            </a:endParaRPr>
          </a:p>
          <a:p>
            <a:pPr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000" dirty="0">
                <a:solidFill>
                  <a:srgbClr val="002060"/>
                </a:solidFill>
                <a:latin typeface="Calibri" panose="020F0502020204030204" pitchFamily="34" charset="0"/>
                <a:cs typeface="Calibri" panose="020F0502020204030204" pitchFamily="34" charset="0"/>
              </a:rPr>
              <a:t>Jede 6. Frau in Europa erlebte schon einmal Gewalt, Belästigung und unerwünschte Annäherungsversuche am Arbeitsplatz.</a:t>
            </a:r>
          </a:p>
          <a:p>
            <a:pPr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sz="2000" dirty="0">
                <a:solidFill>
                  <a:srgbClr val="002060"/>
                </a:solidFill>
                <a:latin typeface="Calibri" panose="020F0502020204030204" pitchFamily="34" charset="0"/>
                <a:cs typeface="Calibri" panose="020F0502020204030204" pitchFamily="34" charset="0"/>
              </a:rPr>
              <a:t>Sexuelle Belästigung am Arbeitsplatz in</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sz="2000" dirty="0">
                <a:solidFill>
                  <a:srgbClr val="002060"/>
                </a:solidFill>
                <a:latin typeface="Calibri" panose="020F0502020204030204" pitchFamily="34" charset="0"/>
                <a:cs typeface="Calibri" panose="020F0502020204030204" pitchFamily="34" charset="0"/>
              </a:rPr>
              <a:t>Belgien: 3% der Beschäftigten</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sz="2000" dirty="0">
                <a:solidFill>
                  <a:srgbClr val="002060"/>
                </a:solidFill>
                <a:latin typeface="Calibri" panose="020F0502020204030204" pitchFamily="34" charset="0"/>
                <a:cs typeface="Calibri" panose="020F0502020204030204" pitchFamily="34" charset="0"/>
              </a:rPr>
              <a:t>Dänemark: zwischen 4% und 20%</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sz="2000" dirty="0">
                <a:solidFill>
                  <a:srgbClr val="002060"/>
                </a:solidFill>
                <a:latin typeface="Calibri" panose="020F0502020204030204" pitchFamily="34" charset="0"/>
                <a:cs typeface="Calibri" panose="020F0502020204030204" pitchFamily="34" charset="0"/>
              </a:rPr>
              <a:t>Frankreich: zwischen 16% und 20%</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sz="2000" dirty="0">
                <a:solidFill>
                  <a:srgbClr val="002060"/>
                </a:solidFill>
                <a:latin typeface="Calibri" panose="020F0502020204030204" pitchFamily="34" charset="0"/>
                <a:cs typeface="Calibri" panose="020F0502020204030204" pitchFamily="34" charset="0"/>
              </a:rPr>
              <a:t>Deutschland: 13%</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sz="2000" dirty="0">
                <a:solidFill>
                  <a:srgbClr val="002060"/>
                </a:solidFill>
                <a:latin typeface="Calibri" panose="020F0502020204030204" pitchFamily="34" charset="0"/>
                <a:cs typeface="Calibri" panose="020F0502020204030204" pitchFamily="34" charset="0"/>
              </a:rPr>
              <a:t>ca. 90% der Opfer sind Frauen</a:t>
            </a:r>
            <a:endParaRPr lang="de-DE"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84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825988" y="636589"/>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4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Finde eine Person, die…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graphicFrame>
        <p:nvGraphicFramePr>
          <p:cNvPr id="7" name="Inhaltsplatzhalter 9">
            <a:extLst>
              <a:ext uri="{FF2B5EF4-FFF2-40B4-BE49-F238E27FC236}">
                <a16:creationId xmlns:a16="http://schemas.microsoft.com/office/drawing/2014/main" id="{61A48A49-4AB8-4742-A3B7-08BBFDE11531}"/>
              </a:ext>
            </a:extLst>
          </p:cNvPr>
          <p:cNvGraphicFramePr>
            <a:graphicFrameLocks/>
          </p:cNvGraphicFramePr>
          <p:nvPr>
            <p:extLst>
              <p:ext uri="{D42A27DB-BD31-4B8C-83A1-F6EECF244321}">
                <p14:modId xmlns:p14="http://schemas.microsoft.com/office/powerpoint/2010/main" val="1027248455"/>
              </p:ext>
            </p:extLst>
          </p:nvPr>
        </p:nvGraphicFramePr>
        <p:xfrm>
          <a:off x="878743" y="1311717"/>
          <a:ext cx="8173865" cy="5468814"/>
        </p:xfrm>
        <a:graphic>
          <a:graphicData uri="http://schemas.openxmlformats.org/drawingml/2006/table">
            <a:tbl>
              <a:tblPr firstRow="1" bandRow="1">
                <a:tableStyleId>{5C22544A-7EE6-4342-B048-85BDC9FD1C3A}</a:tableStyleId>
              </a:tblPr>
              <a:tblGrid>
                <a:gridCol w="1634773">
                  <a:extLst>
                    <a:ext uri="{9D8B030D-6E8A-4147-A177-3AD203B41FA5}">
                      <a16:colId xmlns:a16="http://schemas.microsoft.com/office/drawing/2014/main" val="20000"/>
                    </a:ext>
                  </a:extLst>
                </a:gridCol>
                <a:gridCol w="1634773">
                  <a:extLst>
                    <a:ext uri="{9D8B030D-6E8A-4147-A177-3AD203B41FA5}">
                      <a16:colId xmlns:a16="http://schemas.microsoft.com/office/drawing/2014/main" val="20001"/>
                    </a:ext>
                  </a:extLst>
                </a:gridCol>
                <a:gridCol w="1634773">
                  <a:extLst>
                    <a:ext uri="{9D8B030D-6E8A-4147-A177-3AD203B41FA5}">
                      <a16:colId xmlns:a16="http://schemas.microsoft.com/office/drawing/2014/main" val="20002"/>
                    </a:ext>
                  </a:extLst>
                </a:gridCol>
                <a:gridCol w="1634773">
                  <a:extLst>
                    <a:ext uri="{9D8B030D-6E8A-4147-A177-3AD203B41FA5}">
                      <a16:colId xmlns:a16="http://schemas.microsoft.com/office/drawing/2014/main" val="20003"/>
                    </a:ext>
                  </a:extLst>
                </a:gridCol>
                <a:gridCol w="1634773">
                  <a:extLst>
                    <a:ext uri="{9D8B030D-6E8A-4147-A177-3AD203B41FA5}">
                      <a16:colId xmlns:a16="http://schemas.microsoft.com/office/drawing/2014/main" val="20004"/>
                    </a:ext>
                  </a:extLst>
                </a:gridCol>
              </a:tblGrid>
              <a:tr h="784544">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...schon mal in Äthiopien war.</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...sicher weiß, wo Bangladesch auf der Weltkarte liegt. </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in welchem der  Länder die Lohnkosten am geringsten sind.</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was die „Lohnlücke“ bzw. der Gender Pay Gap ist.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was die ILO ist.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03772">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in welchem der Länder die Elektrizitätskosten am geringsten sind.</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ob Äthiopien oder Myanmar mehr Bekleidung exportiert.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...sich schon mal Gedanken über das Thema Standortwahl gemacht hat.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...sicher weiß wo Myanmar auf der Weltkarte liegt.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in welchem der Länder auch Baumwolle angebaut wird.</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38363">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was Cat-Calling ist und was das mit geschlechtsspezifischer Gewalt zu tun hat.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in welchem der Länder der bauliche Zustand der Fabriken am besten ist.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...schon mal in Bangladesch war.</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...schon mal ein Kleidungsstück gekauft hat, das in Myanmar gefertigt wurde.</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...glaubt, dass die Arbeitsbedingungen in Bangladesch schlechter sind als in Äthiopien und Myanmar.</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8363">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...weiß, warum vor allem Frauen in der Bekleidungsindustrie arbeiten.</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...sicher weiß, wo Äthiopien auf der Weltkarte liegt.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...glaubt, dass auch in Deutschland geschlechtsspezifische Gewalt verbreitet ist.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...sich schon mal Gedanken über die Arbeitsbedingungen weltweitgemacht hat.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...die Hauptstadt von Myanmar kennt.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03772">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...die Hauptstadt von Bangladesch kennt.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...schon mal in Myanmar war.</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...schon mal von der Fair </a:t>
                      </a:r>
                      <a:r>
                        <a:rPr lang="de-DE" sz="1200" b="0" i="0" baseline="0" dirty="0" err="1">
                          <a:solidFill>
                            <a:srgbClr val="0A1635"/>
                          </a:solidFill>
                          <a:effectLst/>
                          <a:latin typeface="Calibri" panose="020F0502020204030204" pitchFamily="34" charset="0"/>
                          <a:cs typeface="Calibri" panose="020F0502020204030204" pitchFamily="34" charset="0"/>
                        </a:rPr>
                        <a:t>Wear</a:t>
                      </a:r>
                      <a:r>
                        <a:rPr lang="de-DE" sz="1200" b="0" i="0" baseline="0" dirty="0">
                          <a:solidFill>
                            <a:srgbClr val="0A1635"/>
                          </a:solidFill>
                          <a:effectLst/>
                          <a:latin typeface="Calibri" panose="020F0502020204030204" pitchFamily="34" charset="0"/>
                          <a:cs typeface="Calibri" panose="020F0502020204030204" pitchFamily="34" charset="0"/>
                        </a:rPr>
                        <a:t> </a:t>
                      </a:r>
                      <a:r>
                        <a:rPr lang="de-DE" sz="1200" b="0" i="0" baseline="0" dirty="0" err="1">
                          <a:solidFill>
                            <a:srgbClr val="0A1635"/>
                          </a:solidFill>
                          <a:effectLst/>
                          <a:latin typeface="Calibri" panose="020F0502020204030204" pitchFamily="34" charset="0"/>
                          <a:cs typeface="Calibri" panose="020F0502020204030204" pitchFamily="34" charset="0"/>
                        </a:rPr>
                        <a:t>Foundation</a:t>
                      </a:r>
                      <a:r>
                        <a:rPr lang="de-DE" sz="1200" b="0" i="0" baseline="0" dirty="0">
                          <a:solidFill>
                            <a:srgbClr val="0A1635"/>
                          </a:solidFill>
                          <a:effectLst/>
                          <a:latin typeface="Calibri" panose="020F0502020204030204" pitchFamily="34" charset="0"/>
                          <a:cs typeface="Calibri" panose="020F0502020204030204" pitchFamily="34" charset="0"/>
                        </a:rPr>
                        <a:t> gehört hat.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...die Hauptstadt von Äthiopien kennt.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lnSpc>
                          <a:spcPct val="120000"/>
                        </a:lnSpc>
                        <a:spcAft>
                          <a:spcPts val="0"/>
                        </a:spcAft>
                      </a:pPr>
                      <a:r>
                        <a:rPr lang="de-DE" sz="1200" b="0" i="0" baseline="0" dirty="0">
                          <a:solidFill>
                            <a:srgbClr val="0A1635"/>
                          </a:solidFill>
                          <a:effectLst/>
                          <a:latin typeface="Calibri" panose="020F0502020204030204" pitchFamily="34" charset="0"/>
                          <a:cs typeface="Calibri" panose="020F0502020204030204" pitchFamily="34" charset="0"/>
                        </a:rPr>
                        <a:t>...heute ein Kleidungsstück aus Bangladesch trägt.</a:t>
                      </a:r>
                    </a:p>
                  </a:txBody>
                  <a:tcPr marL="61304" marR="61304"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7572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Geschlechtsspezifische Gewalt am Arbeitsplatz:</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Beispiel USA</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eaLnBrk="1" hangingPunct="1">
              <a:lnSpc>
                <a:spcPct val="110000"/>
              </a:lnSpc>
              <a:spcBef>
                <a:spcPts val="0"/>
              </a:spcBef>
              <a:spcAft>
                <a:spcPts val="550"/>
              </a:spcAft>
              <a:buClr>
                <a:srgbClr val="003366"/>
              </a:buClr>
              <a:buSzPct val="75000"/>
              <a:tabLst/>
            </a:pPr>
            <a:endParaRPr lang="de-DE" sz="1800" dirty="0">
              <a:solidFill>
                <a:srgbClr val="003366"/>
              </a:solidFill>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00DB2444-8F7C-49C0-A0F3-848F272D0548}"/>
              </a:ext>
            </a:extLst>
          </p:cNvPr>
          <p:cNvSpPr/>
          <p:nvPr/>
        </p:nvSpPr>
        <p:spPr>
          <a:xfrm>
            <a:off x="914400" y="6159599"/>
            <a:ext cx="4572000" cy="307777"/>
          </a:xfrm>
          <a:prstGeom prst="rect">
            <a:avLst/>
          </a:prstGeom>
        </p:spPr>
        <p:txBody>
          <a:bodyPr>
            <a:spAutoFit/>
          </a:bodyPr>
          <a:lstStyle/>
          <a:p>
            <a:r>
              <a:rPr lang="de-DE" sz="1400" dirty="0">
                <a:latin typeface="Calibri" panose="020F0502020204030204" pitchFamily="34" charset="0"/>
                <a:cs typeface="Calibri" panose="020F0502020204030204" pitchFamily="34" charset="0"/>
              </a:rPr>
              <a:t>Foto: AP/Damian </a:t>
            </a:r>
            <a:r>
              <a:rPr lang="de-DE" sz="1400" dirty="0" err="1">
                <a:latin typeface="Calibri" panose="020F0502020204030204" pitchFamily="34" charset="0"/>
                <a:cs typeface="Calibri" panose="020F0502020204030204" pitchFamily="34" charset="0"/>
              </a:rPr>
              <a:t>Dovarganes</a:t>
            </a:r>
            <a:endParaRPr lang="de-DE" sz="1400" dirty="0">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BD72B013-7499-43BD-9A8B-E22AC67128C2}"/>
              </a:ext>
            </a:extLst>
          </p:cNvPr>
          <p:cNvSpPr/>
          <p:nvPr/>
        </p:nvSpPr>
        <p:spPr>
          <a:xfrm>
            <a:off x="5141141" y="6153348"/>
            <a:ext cx="2313070" cy="307777"/>
          </a:xfrm>
          <a:prstGeom prst="rect">
            <a:avLst/>
          </a:prstGeom>
        </p:spPr>
        <p:txBody>
          <a:bodyPr wrap="none">
            <a:spAutoFit/>
          </a:bodyPr>
          <a:lstStyle/>
          <a:p>
            <a:pPr algn="r"/>
            <a:r>
              <a:rPr lang="de-DE" sz="1400" dirty="0">
                <a:latin typeface="Calibri" panose="020F0502020204030204" pitchFamily="34" charset="0"/>
                <a:cs typeface="Calibri" panose="020F0502020204030204" pitchFamily="34" charset="0"/>
              </a:rPr>
              <a:t>Foto: AP/Damian </a:t>
            </a:r>
            <a:r>
              <a:rPr lang="de-DE" sz="1400" dirty="0" err="1">
                <a:latin typeface="Calibri" panose="020F0502020204030204" pitchFamily="34" charset="0"/>
                <a:cs typeface="Calibri" panose="020F0502020204030204" pitchFamily="34" charset="0"/>
              </a:rPr>
              <a:t>Dovarganes</a:t>
            </a:r>
            <a:endParaRPr lang="de-DE" sz="1400" dirty="0">
              <a:latin typeface="Calibri" panose="020F0502020204030204" pitchFamily="34" charset="0"/>
              <a:cs typeface="Calibri" panose="020F0502020204030204" pitchFamily="34" charset="0"/>
            </a:endParaRPr>
          </a:p>
        </p:txBody>
      </p:sp>
      <p:pic>
        <p:nvPicPr>
          <p:cNvPr id="10" name="Inhaltsplatzhalter 7" descr="AP Damian Dovarganes_2.jpg">
            <a:extLst>
              <a:ext uri="{FF2B5EF4-FFF2-40B4-BE49-F238E27FC236}">
                <a16:creationId xmlns:a16="http://schemas.microsoft.com/office/drawing/2014/main" id="{CC3EB2D0-A1CD-45E6-A171-EA48D72985F9}"/>
              </a:ext>
            </a:extLst>
          </p:cNvPr>
          <p:cNvPicPr>
            <a:picLocks noChangeAspect="1"/>
          </p:cNvPicPr>
          <p:nvPr/>
        </p:nvPicPr>
        <p:blipFill>
          <a:blip r:embed="rId3">
            <a:extLst>
              <a:ext uri="{28A0092B-C50C-407E-A947-70E740481C1C}">
                <a14:useLocalDpi xmlns:a14="http://schemas.microsoft.com/office/drawing/2010/main" val="0"/>
              </a:ext>
            </a:extLst>
          </a:blip>
          <a:srcRect l="12952" r="12952"/>
          <a:stretch>
            <a:fillRect/>
          </a:stretch>
        </p:blipFill>
        <p:spPr>
          <a:xfrm>
            <a:off x="914400" y="2362200"/>
            <a:ext cx="3924300" cy="3733800"/>
          </a:xfrm>
          <a:prstGeom prst="rect">
            <a:avLst/>
          </a:prstGeom>
        </p:spPr>
      </p:pic>
      <p:pic>
        <p:nvPicPr>
          <p:cNvPr id="11" name="Inhaltsplatzhalter 8" descr="AP Damian Dovarganes_1.jpg">
            <a:extLst>
              <a:ext uri="{FF2B5EF4-FFF2-40B4-BE49-F238E27FC236}">
                <a16:creationId xmlns:a16="http://schemas.microsoft.com/office/drawing/2014/main" id="{356759DB-0243-4AF9-A152-67588C73D739}"/>
              </a:ext>
            </a:extLst>
          </p:cNvPr>
          <p:cNvPicPr>
            <a:picLocks noChangeAspect="1"/>
          </p:cNvPicPr>
          <p:nvPr/>
        </p:nvPicPr>
        <p:blipFill rotWithShape="1">
          <a:blip r:embed="rId4">
            <a:extLst>
              <a:ext uri="{28A0092B-C50C-407E-A947-70E740481C1C}">
                <a14:useLocalDpi xmlns:a14="http://schemas.microsoft.com/office/drawing/2010/main" val="0"/>
              </a:ext>
            </a:extLst>
          </a:blip>
          <a:srcRect l="6896" r="26102"/>
          <a:stretch/>
        </p:blipFill>
        <p:spPr>
          <a:xfrm>
            <a:off x="4991100" y="2362200"/>
            <a:ext cx="3924300" cy="3733800"/>
          </a:xfrm>
          <a:prstGeom prst="rect">
            <a:avLst/>
          </a:prstGeom>
        </p:spPr>
      </p:pic>
    </p:spTree>
    <p:extLst>
      <p:ext uri="{BB962C8B-B14F-4D97-AF65-F5344CB8AC3E}">
        <p14:creationId xmlns:p14="http://schemas.microsoft.com/office/powerpoint/2010/main" val="2268974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Formen geschlechtsspezifischer Gewalt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tätliche Angriffe, einschließlich Vergewaltigung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verbale Angriffe und Gewaltandrohungen</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Mobbing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psychische Gewalt und Einschüchterung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sexuelle Belästigung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finanzielle Ausbeutung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Vernachlässigung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Diskriminierung</a:t>
            </a:r>
          </a:p>
        </p:txBody>
      </p:sp>
    </p:spTree>
    <p:extLst>
      <p:ext uri="{BB962C8B-B14F-4D97-AF65-F5344CB8AC3E}">
        <p14:creationId xmlns:p14="http://schemas.microsoft.com/office/powerpoint/2010/main" val="385405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Diskriminierung = Gewalt?!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lvl="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Diskriminierung von Bevölkerungsgruppen/Chancenungleichheit</a:t>
            </a:r>
            <a:br>
              <a:rPr lang="de-DE" dirty="0">
                <a:solidFill>
                  <a:srgbClr val="002060"/>
                </a:solidFill>
                <a:latin typeface="Calibri" panose="020F0502020204030204" pitchFamily="34" charset="0"/>
                <a:cs typeface="Calibri" panose="020F0502020204030204" pitchFamily="34" charset="0"/>
              </a:rPr>
            </a:br>
            <a:r>
              <a:rPr lang="de-DE" dirty="0">
                <a:solidFill>
                  <a:srgbClr val="002060"/>
                </a:solidFill>
                <a:latin typeface="Calibri" panose="020F0502020204030204" pitchFamily="34" charset="0"/>
                <a:cs typeface="Calibri" panose="020F0502020204030204" pitchFamily="34" charset="0"/>
              </a:rPr>
              <a:t>= strukturelle Gewalt</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strukturelle Gewalt ist unsichtbar, wird von den Betroffenen meist nicht bewusst wahrgenommen</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2060"/>
                </a:solidFill>
                <a:latin typeface="Calibri" panose="020F0502020204030204" pitchFamily="34" charset="0"/>
                <a:cs typeface="Calibri" panose="020F0502020204030204" pitchFamily="34" charset="0"/>
              </a:rPr>
              <a:t>Auswirkungen sind oft Teil einer akzeptierten Gesellschaftsordnung</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b="1" dirty="0">
                <a:solidFill>
                  <a:srgbClr val="002060"/>
                </a:solidFill>
                <a:latin typeface="Calibri" panose="020F0502020204030204" pitchFamily="34" charset="0"/>
                <a:cs typeface="Calibri" panose="020F0502020204030204" pitchFamily="34" charset="0"/>
              </a:rPr>
              <a:t>geschlechtsspezifische Diskriminierung eine Form von geschlechtsspezifischer Gewalt</a:t>
            </a: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dirty="0">
              <a:solidFill>
                <a:srgbClr val="002060"/>
              </a:solidFill>
              <a:latin typeface="Calibri" panose="020F0502020204030204" pitchFamily="34" charset="0"/>
              <a:cs typeface="Calibri" panose="020F0502020204030204" pitchFamily="34" charset="0"/>
            </a:endParaRPr>
          </a:p>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6242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732611" y="148590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Gruppenarbeit: Unterschiedliche Lösungsansätze gegen geschlechtsspezifische Gewalt anhand konkreter Fallbeispiele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lvl="0" indent="-28575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dirty="0">
              <a:solidFill>
                <a:srgbClr val="002060"/>
              </a:solidFill>
              <a:latin typeface="Calibri" panose="020F0502020204030204" pitchFamily="34" charset="0"/>
              <a:cs typeface="Calibri" panose="020F0502020204030204" pitchFamily="34" charset="0"/>
            </a:endParaRPr>
          </a:p>
        </p:txBody>
      </p:sp>
      <p:grpSp>
        <p:nvGrpSpPr>
          <p:cNvPr id="5" name="Gruppieren 4">
            <a:extLst>
              <a:ext uri="{FF2B5EF4-FFF2-40B4-BE49-F238E27FC236}">
                <a16:creationId xmlns:a16="http://schemas.microsoft.com/office/drawing/2014/main" id="{272397F2-151D-40D8-82CA-8458634F0637}"/>
              </a:ext>
            </a:extLst>
          </p:cNvPr>
          <p:cNvGrpSpPr/>
          <p:nvPr/>
        </p:nvGrpSpPr>
        <p:grpSpPr>
          <a:xfrm>
            <a:off x="2990133" y="2539971"/>
            <a:ext cx="3590111" cy="1778058"/>
            <a:chOff x="2225940" y="1066926"/>
            <a:chExt cx="3590111" cy="1778058"/>
          </a:xfrm>
        </p:grpSpPr>
        <p:sp>
          <p:nvSpPr>
            <p:cNvPr id="6" name="Rechteck: abgerundete Ecken 5">
              <a:extLst>
                <a:ext uri="{FF2B5EF4-FFF2-40B4-BE49-F238E27FC236}">
                  <a16:creationId xmlns:a16="http://schemas.microsoft.com/office/drawing/2014/main" id="{58D8F7D2-C7E3-4A52-ABDA-2371EA8467C8}"/>
                </a:ext>
              </a:extLst>
            </p:cNvPr>
            <p:cNvSpPr/>
            <p:nvPr/>
          </p:nvSpPr>
          <p:spPr>
            <a:xfrm>
              <a:off x="2225940" y="1066926"/>
              <a:ext cx="3590111" cy="177805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hteck: abgerundete Ecken 4">
              <a:extLst>
                <a:ext uri="{FF2B5EF4-FFF2-40B4-BE49-F238E27FC236}">
                  <a16:creationId xmlns:a16="http://schemas.microsoft.com/office/drawing/2014/main" id="{4F18369D-D4DA-4E82-93BC-9131BB7274E1}"/>
                </a:ext>
              </a:extLst>
            </p:cNvPr>
            <p:cNvSpPr txBox="1"/>
            <p:nvPr/>
          </p:nvSpPr>
          <p:spPr>
            <a:xfrm>
              <a:off x="2278018" y="1119004"/>
              <a:ext cx="3485955" cy="1673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kern="1200" dirty="0">
                  <a:latin typeface="Calibri" panose="020F0502020204030204" pitchFamily="34" charset="0"/>
                  <a:cs typeface="Calibri" panose="020F0502020204030204" pitchFamily="34" charset="0"/>
                </a:rPr>
                <a:t>ILO-Konvention gegen geschlechtsspezifische Gewalt</a:t>
              </a:r>
            </a:p>
          </p:txBody>
        </p:sp>
      </p:grpSp>
      <p:grpSp>
        <p:nvGrpSpPr>
          <p:cNvPr id="8" name="Gruppieren 7">
            <a:extLst>
              <a:ext uri="{FF2B5EF4-FFF2-40B4-BE49-F238E27FC236}">
                <a16:creationId xmlns:a16="http://schemas.microsoft.com/office/drawing/2014/main" id="{4D854B4E-891C-402A-BB67-41F3BAE2DC15}"/>
              </a:ext>
            </a:extLst>
          </p:cNvPr>
          <p:cNvGrpSpPr/>
          <p:nvPr/>
        </p:nvGrpSpPr>
        <p:grpSpPr>
          <a:xfrm>
            <a:off x="4785188" y="4443635"/>
            <a:ext cx="3590111" cy="1778058"/>
            <a:chOff x="4198938" y="3168744"/>
            <a:chExt cx="3590111" cy="1778058"/>
          </a:xfrm>
        </p:grpSpPr>
        <p:sp>
          <p:nvSpPr>
            <p:cNvPr id="12" name="Rechteck: abgerundete Ecken 11">
              <a:extLst>
                <a:ext uri="{FF2B5EF4-FFF2-40B4-BE49-F238E27FC236}">
                  <a16:creationId xmlns:a16="http://schemas.microsoft.com/office/drawing/2014/main" id="{6AC5E26A-C5D0-421B-BACE-1A4E8BFF6F99}"/>
                </a:ext>
              </a:extLst>
            </p:cNvPr>
            <p:cNvSpPr/>
            <p:nvPr/>
          </p:nvSpPr>
          <p:spPr>
            <a:xfrm>
              <a:off x="4198938" y="3168744"/>
              <a:ext cx="3590111" cy="177805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chteck: abgerundete Ecken 4">
              <a:extLst>
                <a:ext uri="{FF2B5EF4-FFF2-40B4-BE49-F238E27FC236}">
                  <a16:creationId xmlns:a16="http://schemas.microsoft.com/office/drawing/2014/main" id="{76E5DFFB-F7CD-4040-87F2-EEE971A70347}"/>
                </a:ext>
              </a:extLst>
            </p:cNvPr>
            <p:cNvSpPr txBox="1"/>
            <p:nvPr/>
          </p:nvSpPr>
          <p:spPr>
            <a:xfrm>
              <a:off x="4251016" y="3220822"/>
              <a:ext cx="3485955" cy="1673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kern="1200" dirty="0">
                  <a:latin typeface="Calibri" panose="020F0502020204030204" pitchFamily="34" charset="0"/>
                  <a:cs typeface="Calibri" panose="020F0502020204030204" pitchFamily="34" charset="0"/>
                </a:rPr>
                <a:t>Maßnahmen der Fair </a:t>
              </a:r>
              <a:r>
                <a:rPr lang="de-DE" kern="1200" dirty="0" err="1">
                  <a:latin typeface="Calibri" panose="020F0502020204030204" pitchFamily="34" charset="0"/>
                  <a:cs typeface="Calibri" panose="020F0502020204030204" pitchFamily="34" charset="0"/>
                </a:rPr>
                <a:t>Wear</a:t>
              </a:r>
              <a:r>
                <a:rPr lang="de-DE" kern="1200" dirty="0">
                  <a:latin typeface="Calibri" panose="020F0502020204030204" pitchFamily="34" charset="0"/>
                  <a:cs typeface="Calibri" panose="020F0502020204030204" pitchFamily="34" charset="0"/>
                </a:rPr>
                <a:t> </a:t>
              </a:r>
              <a:r>
                <a:rPr lang="de-DE" kern="1200" dirty="0" err="1">
                  <a:latin typeface="Calibri" panose="020F0502020204030204" pitchFamily="34" charset="0"/>
                  <a:cs typeface="Calibri" panose="020F0502020204030204" pitchFamily="34" charset="0"/>
                </a:rPr>
                <a:t>Foundation</a:t>
              </a:r>
              <a:endParaRPr lang="de-DE" kern="1200" dirty="0">
                <a:latin typeface="Calibri" panose="020F0502020204030204" pitchFamily="34" charset="0"/>
                <a:cs typeface="Calibri" panose="020F0502020204030204" pitchFamily="34" charset="0"/>
              </a:endParaRPr>
            </a:p>
          </p:txBody>
        </p:sp>
      </p:grpSp>
      <p:grpSp>
        <p:nvGrpSpPr>
          <p:cNvPr id="9" name="Gruppieren 8">
            <a:extLst>
              <a:ext uri="{FF2B5EF4-FFF2-40B4-BE49-F238E27FC236}">
                <a16:creationId xmlns:a16="http://schemas.microsoft.com/office/drawing/2014/main" id="{BF0F15DB-DA16-41DA-AC46-52756EF41BC4}"/>
              </a:ext>
            </a:extLst>
          </p:cNvPr>
          <p:cNvGrpSpPr/>
          <p:nvPr/>
        </p:nvGrpSpPr>
        <p:grpSpPr>
          <a:xfrm>
            <a:off x="1142999" y="4443635"/>
            <a:ext cx="3590111" cy="1778058"/>
            <a:chOff x="211950" y="3168744"/>
            <a:chExt cx="3590111" cy="1778058"/>
          </a:xfrm>
        </p:grpSpPr>
        <p:sp>
          <p:nvSpPr>
            <p:cNvPr id="10" name="Rechteck: abgerundete Ecken 9">
              <a:extLst>
                <a:ext uri="{FF2B5EF4-FFF2-40B4-BE49-F238E27FC236}">
                  <a16:creationId xmlns:a16="http://schemas.microsoft.com/office/drawing/2014/main" id="{40B55682-BF22-4304-A506-1D1B47FF0E78}"/>
                </a:ext>
              </a:extLst>
            </p:cNvPr>
            <p:cNvSpPr/>
            <p:nvPr/>
          </p:nvSpPr>
          <p:spPr>
            <a:xfrm>
              <a:off x="211950" y="3168744"/>
              <a:ext cx="3590111" cy="1778058"/>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echteck: abgerundete Ecken 6">
              <a:extLst>
                <a:ext uri="{FF2B5EF4-FFF2-40B4-BE49-F238E27FC236}">
                  <a16:creationId xmlns:a16="http://schemas.microsoft.com/office/drawing/2014/main" id="{B8E6E4C8-799F-45F6-A72E-66E966063194}"/>
                </a:ext>
              </a:extLst>
            </p:cNvPr>
            <p:cNvSpPr txBox="1"/>
            <p:nvPr/>
          </p:nvSpPr>
          <p:spPr>
            <a:xfrm>
              <a:off x="264028" y="3220822"/>
              <a:ext cx="3485955" cy="1673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dirty="0">
                  <a:latin typeface="Calibri" panose="020F0502020204030204" pitchFamily="34" charset="0"/>
                  <a:cs typeface="Calibri" panose="020F0502020204030204" pitchFamily="34" charset="0"/>
                </a:rPr>
                <a:t>g</a:t>
              </a:r>
              <a:r>
                <a:rPr lang="de-DE" kern="1200" dirty="0">
                  <a:latin typeface="Calibri" panose="020F0502020204030204" pitchFamily="34" charset="0"/>
                  <a:cs typeface="Calibri" panose="020F0502020204030204" pitchFamily="34" charset="0"/>
                </a:rPr>
                <a:t>esetzliche Maßnahmen in Indien und Umsetzung</a:t>
              </a:r>
            </a:p>
          </p:txBody>
        </p:sp>
      </p:grpSp>
    </p:spTree>
    <p:extLst>
      <p:ext uri="{BB962C8B-B14F-4D97-AF65-F5344CB8AC3E}">
        <p14:creationId xmlns:p14="http://schemas.microsoft.com/office/powerpoint/2010/main" val="2833113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a:extLst>
              <a:ext uri="{FF2B5EF4-FFF2-40B4-BE49-F238E27FC236}">
                <a16:creationId xmlns:a16="http://schemas.microsoft.com/office/drawing/2014/main" id="{5C6BD3D8-E830-4932-8703-5A6836289B06}"/>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Unternehmen</a:t>
            </a:r>
          </a:p>
        </p:txBody>
      </p:sp>
      <p:sp>
        <p:nvSpPr>
          <p:cNvPr id="78851" name="Text Box 2">
            <a:extLst>
              <a:ext uri="{FF2B5EF4-FFF2-40B4-BE49-F238E27FC236}">
                <a16:creationId xmlns:a16="http://schemas.microsoft.com/office/drawing/2014/main" id="{262CD4A0-4255-45AE-A4DE-84F978E5BCAB}"/>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veränderte Einkaufspraktiken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soziale Verantwortung wahrnehmen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verbindlichen Verhaltenskodex umsetzen</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Transparenz, Offenlegung der Lieferanten, jährliche</a:t>
            </a:r>
            <a:br>
              <a:rPr lang="de-DE" altLang="de-DE" sz="2000" dirty="0">
                <a:solidFill>
                  <a:srgbClr val="003366"/>
                </a:solidFill>
                <a:latin typeface="Calibri" panose="020F0502020204030204" pitchFamily="34" charset="0"/>
                <a:cs typeface="Calibri" panose="020F0502020204030204" pitchFamily="34" charset="0"/>
              </a:rPr>
            </a:br>
            <a:r>
              <a:rPr lang="de-DE" altLang="de-DE" sz="2000" dirty="0">
                <a:solidFill>
                  <a:srgbClr val="003366"/>
                </a:solidFill>
                <a:latin typeface="Calibri" panose="020F0502020204030204" pitchFamily="34" charset="0"/>
                <a:cs typeface="Calibri" panose="020F0502020204030204" pitchFamily="34" charset="0"/>
              </a:rPr>
              <a:t>Berichterstattung, Audits</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Unterstützung der Produzent*innen bei der Umsetzung von</a:t>
            </a:r>
            <a:br>
              <a:rPr lang="de-DE" altLang="de-DE" sz="2000" dirty="0">
                <a:solidFill>
                  <a:srgbClr val="003366"/>
                </a:solidFill>
                <a:latin typeface="Calibri" panose="020F0502020204030204" pitchFamily="34" charset="0"/>
                <a:cs typeface="Calibri" panose="020F0502020204030204" pitchFamily="34" charset="0"/>
              </a:rPr>
            </a:br>
            <a:r>
              <a:rPr lang="de-DE" altLang="de-DE" sz="2000" dirty="0">
                <a:solidFill>
                  <a:srgbClr val="003366"/>
                </a:solidFill>
                <a:latin typeface="Calibri" panose="020F0502020204030204" pitchFamily="34" charset="0"/>
                <a:cs typeface="Calibri" panose="020F0502020204030204" pitchFamily="34" charset="0"/>
              </a:rPr>
              <a:t>Sozialstandards</a:t>
            </a:r>
          </a:p>
          <a:p>
            <a:pPr eaLnBrk="1" hangingPunct="1">
              <a:spcBef>
                <a:spcPts val="500"/>
              </a:spcBef>
              <a:buClr>
                <a:srgbClr val="003366"/>
              </a:buClr>
              <a:buSzPct val="75000"/>
              <a:buFont typeface="Arial" panose="020B0604020202020204" pitchFamily="34" charset="0"/>
              <a:buChar char="•"/>
            </a:pPr>
            <a:r>
              <a:rPr lang="de-DE" altLang="de-DE" sz="2000" dirty="0">
                <a:solidFill>
                  <a:srgbClr val="003366"/>
                </a:solidFill>
                <a:latin typeface="Calibri" panose="020F0502020204030204" pitchFamily="34" charset="0"/>
                <a:cs typeface="Calibri" panose="020F0502020204030204" pitchFamily="34" charset="0"/>
              </a:rPr>
              <a:t>unabhängige, externe Kontrollen durch Multi-Stakeholder-Initiativen</a:t>
            </a:r>
          </a:p>
        </p:txBody>
      </p:sp>
      <p:pic>
        <p:nvPicPr>
          <p:cNvPr id="8" name="Grafik 7">
            <a:extLst>
              <a:ext uri="{FF2B5EF4-FFF2-40B4-BE49-F238E27FC236}">
                <a16:creationId xmlns:a16="http://schemas.microsoft.com/office/drawing/2014/main" id="{CC45889D-F48E-4AC6-9A20-DD1C644BB6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49976" y="2874963"/>
            <a:ext cx="1733662" cy="1108075"/>
          </a:xfrm>
          <a:prstGeom prst="rect">
            <a:avLst/>
          </a:prstGeom>
          <a:noFill/>
        </p:spPr>
      </p:pic>
      <p:pic>
        <p:nvPicPr>
          <p:cNvPr id="3" name="Grafik 2">
            <a:extLst>
              <a:ext uri="{FF2B5EF4-FFF2-40B4-BE49-F238E27FC236}">
                <a16:creationId xmlns:a16="http://schemas.microsoft.com/office/drawing/2014/main" id="{B392E80F-E3BB-4C3F-8926-CA4E022EA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1123" y="2058986"/>
            <a:ext cx="2274277" cy="71755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a:extLst>
              <a:ext uri="{FF2B5EF4-FFF2-40B4-BE49-F238E27FC236}">
                <a16:creationId xmlns:a16="http://schemas.microsoft.com/office/drawing/2014/main" id="{91D68E0C-35C0-4561-BF07-7052E9449170}"/>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b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Forderungen an die Politik</a:t>
            </a:r>
          </a:p>
        </p:txBody>
      </p:sp>
      <p:sp>
        <p:nvSpPr>
          <p:cNvPr id="80899" name="Text Box 2">
            <a:extLst>
              <a:ext uri="{FF2B5EF4-FFF2-40B4-BE49-F238E27FC236}">
                <a16:creationId xmlns:a16="http://schemas.microsoft.com/office/drawing/2014/main" id="{8CECF8D6-A6D4-4AC6-A3F5-62A817E6AF32}"/>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Sorgfaltspflicht gesetzlich festlegen</a:t>
            </a:r>
          </a:p>
          <a:p>
            <a:pPr lvl="1" eaLnBrk="1" hangingPunct="1">
              <a:spcBef>
                <a:spcPts val="500"/>
              </a:spcBef>
              <a:buClr>
                <a:srgbClr val="003366"/>
              </a:buClr>
              <a:buSzPct val="75000"/>
              <a:buFont typeface="Courier New" panose="02070309020205020404" pitchFamily="49" charset="0"/>
              <a:buChar char="o"/>
            </a:pPr>
            <a:r>
              <a:rPr lang="de-DE" altLang="de-DE" sz="2000">
                <a:solidFill>
                  <a:srgbClr val="003366"/>
                </a:solidFill>
                <a:latin typeface="Calibri" panose="020F0502020204030204" pitchFamily="34" charset="0"/>
                <a:cs typeface="Calibri" panose="020F0502020204030204" pitchFamily="34" charset="0"/>
              </a:rPr>
              <a:t>Mindeststandards, Vorschriften bzgl. Sozial- und Umweltstandards </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 Unternehmenshaftung</a:t>
            </a:r>
          </a:p>
          <a:p>
            <a:pPr lvl="1" eaLnBrk="1" hangingPunct="1">
              <a:spcBef>
                <a:spcPts val="500"/>
              </a:spcBef>
              <a:buClr>
                <a:srgbClr val="003366"/>
              </a:buClr>
              <a:buSzPct val="75000"/>
              <a:buFont typeface="Courier New" panose="02070309020205020404" pitchFamily="49" charset="0"/>
              <a:buChar char="o"/>
            </a:pPr>
            <a:r>
              <a:rPr lang="de-DE" altLang="de-DE" sz="2000">
                <a:solidFill>
                  <a:srgbClr val="003366"/>
                </a:solidFill>
                <a:latin typeface="Calibri" panose="020F0502020204030204" pitchFamily="34" charset="0"/>
                <a:cs typeface="Calibri" panose="020F0502020204030204" pitchFamily="34" charset="0"/>
              </a:rPr>
              <a:t>Ahndung von Menschen-/Arbeitsrechtsverletzungen</a:t>
            </a:r>
          </a:p>
          <a:p>
            <a:pPr lvl="1" eaLnBrk="1" hangingPunct="1">
              <a:spcBef>
                <a:spcPts val="500"/>
              </a:spcBef>
              <a:buClr>
                <a:srgbClr val="003366"/>
              </a:buClr>
              <a:buSzPct val="75000"/>
              <a:buFont typeface="Courier New" panose="02070309020205020404" pitchFamily="49" charset="0"/>
              <a:buChar char="o"/>
            </a:pPr>
            <a:r>
              <a:rPr lang="de-DE" altLang="de-DE" sz="2000">
                <a:solidFill>
                  <a:srgbClr val="003366"/>
                </a:solidFill>
                <a:latin typeface="Calibri" panose="020F0502020204030204" pitchFamily="34" charset="0"/>
                <a:cs typeface="Calibri" panose="020F0502020204030204" pitchFamily="34" charset="0"/>
              </a:rPr>
              <a:t>Entschädigung von Opfern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Herstellung von Transparenz durch Offenlegungs-/</a:t>
            </a:r>
            <a:br>
              <a:rPr lang="de-DE" altLang="de-DE" sz="2000">
                <a:solidFill>
                  <a:srgbClr val="003366"/>
                </a:solidFill>
                <a:latin typeface="Calibri" panose="020F0502020204030204" pitchFamily="34" charset="0"/>
                <a:cs typeface="Calibri" panose="020F0502020204030204" pitchFamily="34" charset="0"/>
              </a:rPr>
            </a:br>
            <a:r>
              <a:rPr lang="de-DE" altLang="de-DE" sz="2000">
                <a:solidFill>
                  <a:srgbClr val="003366"/>
                </a:solidFill>
                <a:latin typeface="Calibri" panose="020F0502020204030204" pitchFamily="34" charset="0"/>
                <a:cs typeface="Calibri" panose="020F0502020204030204" pitchFamily="34" charset="0"/>
              </a:rPr>
              <a:t>Berichtspflichten</a:t>
            </a:r>
          </a:p>
          <a:p>
            <a:pPr eaLnBrk="1" hangingPunct="1">
              <a:spcBef>
                <a:spcPts val="500"/>
              </a:spcBef>
              <a:buClr>
                <a:srgbClr val="003366"/>
              </a:buClr>
              <a:buSzPct val="75000"/>
              <a:buFont typeface="Arial" panose="020B0604020202020204" pitchFamily="34" charset="0"/>
              <a:buChar char="•"/>
            </a:pPr>
            <a:r>
              <a:rPr lang="de-DE" altLang="de-DE" sz="2000">
                <a:solidFill>
                  <a:srgbClr val="003366"/>
                </a:solidFill>
                <a:latin typeface="Calibri" panose="020F0502020204030204" pitchFamily="34" charset="0"/>
                <a:cs typeface="Calibri" panose="020F0502020204030204" pitchFamily="34" charset="0"/>
              </a:rPr>
              <a:t>Stärkung von Menschenrechten in EU-Handelsabkommen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a:extLst>
              <a:ext uri="{FF2B5EF4-FFF2-40B4-BE49-F238E27FC236}">
                <a16:creationId xmlns:a16="http://schemas.microsoft.com/office/drawing/2014/main" id="{C5E41693-6DC4-4E4D-908F-E660C62C3CE8}"/>
              </a:ext>
            </a:extLst>
          </p:cNvPr>
          <p:cNvSpPr txBox="1"/>
          <p:nvPr/>
        </p:nvSpPr>
        <p:spPr>
          <a:xfrm>
            <a:off x="571500" y="3429000"/>
            <a:ext cx="8001000" cy="563563"/>
          </a:xfrm>
          <a:prstGeom prst="rect">
            <a:avLst/>
          </a:prstGeom>
          <a:noFill/>
          <a:ln>
            <a:noFill/>
          </a:ln>
        </p:spPr>
        <p:txBody>
          <a:bodyPr anchor="b"/>
          <a:lstStyle/>
          <a:p>
            <a:pPr algn="ctr">
              <a:defRPr/>
            </a:pP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Unsere Möglichkeiten als Fachleute, Konsument*innen und </a:t>
            </a:r>
            <a:b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br>
            <a:r>
              <a:rPr lang="de-DE" sz="2800" b="1"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Angehörige der Zivilgesellschaft</a:t>
            </a:r>
            <a:endParaRPr lang="de-DE" spc="-1" dirty="0">
              <a:solidFill>
                <a:srgbClr val="002060"/>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264" name="CustomShape 2">
            <a:extLst>
              <a:ext uri="{FF2B5EF4-FFF2-40B4-BE49-F238E27FC236}">
                <a16:creationId xmlns:a16="http://schemas.microsoft.com/office/drawing/2014/main" id="{5D6D2947-F542-4F54-BA07-E9855DA6057B}"/>
              </a:ext>
            </a:extLst>
          </p:cNvPr>
          <p:cNvSpPr/>
          <p:nvPr/>
        </p:nvSpPr>
        <p:spPr>
          <a:xfrm>
            <a:off x="914400" y="2349500"/>
            <a:ext cx="7993063" cy="42052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buClr>
                <a:srgbClr val="003366"/>
              </a:buClr>
              <a:defRP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29339760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a:extLst>
              <a:ext uri="{FF2B5EF4-FFF2-40B4-BE49-F238E27FC236}">
                <a16:creationId xmlns:a16="http://schemas.microsoft.com/office/drawing/2014/main" id="{1983942F-0E68-4F98-AA17-E3CA045404B3}"/>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7" name="Grafik 6">
            <a:extLst>
              <a:ext uri="{FF2B5EF4-FFF2-40B4-BE49-F238E27FC236}">
                <a16:creationId xmlns:a16="http://schemas.microsoft.com/office/drawing/2014/main" id="{1C7B2477-94BB-4112-B1D6-E51E7BEFB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2492375"/>
            <a:ext cx="3454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a:extLst>
              <a:ext uri="{FF2B5EF4-FFF2-40B4-BE49-F238E27FC236}">
                <a16:creationId xmlns:a16="http://schemas.microsoft.com/office/drawing/2014/main" id="{5A8EE1D2-9E9A-4CDA-992C-94AA0126D515}"/>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algn="ctr" eaLnBrk="1" hangingPunct="1">
              <a:lnSpc>
                <a:spcPct val="90000"/>
              </a:lnSpc>
              <a:buSzPct val="100000"/>
            </a:pPr>
            <a:r>
              <a:rPr lang="de-DE" altLang="de-DE" sz="2800" b="1">
                <a:solidFill>
                  <a:srgbClr val="003366"/>
                </a:solidFill>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87043" name="Text Box 2">
            <a:extLst>
              <a:ext uri="{FF2B5EF4-FFF2-40B4-BE49-F238E27FC236}">
                <a16:creationId xmlns:a16="http://schemas.microsoft.com/office/drawing/2014/main" id="{A7AC0946-169C-4FF8-B0A1-1730F0379BC3}"/>
              </a:ext>
            </a:extLst>
          </p:cNvPr>
          <p:cNvSpPr txBox="1">
            <a:spLocks noChangeArrowheads="1"/>
          </p:cNvSpPr>
          <p:nvPr/>
        </p:nvSpPr>
        <p:spPr bwMode="auto">
          <a:xfrm>
            <a:off x="914400" y="2362200"/>
            <a:ext cx="8001000" cy="420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hangingPunct="1">
              <a:spcBef>
                <a:spcPts val="300"/>
              </a:spcBef>
              <a:buClr>
                <a:srgbClr val="003366"/>
              </a:buClr>
              <a:buSzPct val="75000"/>
            </a:pP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FEMNET (2018): Frauen in der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Bekleidungsindustrie</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Äthiopiens</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(Factsheet), https://femnet.de/images/downloads/publikationen/FEMNET-FactSheet-Aethiopien-2018.pdf,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Zugriff</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29.07.2020</a:t>
            </a:r>
          </a:p>
          <a:p>
            <a:pPr marL="0" indent="0" eaLnBrk="1" hangingPunct="1">
              <a:spcBef>
                <a:spcPts val="300"/>
              </a:spcBef>
              <a:buClr>
                <a:srgbClr val="003366"/>
              </a:buClr>
              <a:buSzPct val="75000"/>
            </a:pP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FEMNET (2018): Frauen in der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Bekleidungsindustrie</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Bangladeschs</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(Factsheet), https://femnet.de/images/downloads/publikationen/FEMNET-FactSheet-Bangladesh-2018.pdf,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Zugriff</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29.07.2020</a:t>
            </a:r>
          </a:p>
          <a:p>
            <a:pPr marL="0" indent="0" eaLnBrk="1" hangingPunct="1">
              <a:spcBef>
                <a:spcPts val="300"/>
              </a:spcBef>
              <a:buClr>
                <a:srgbClr val="003366"/>
              </a:buClr>
              <a:buSzPct val="75000"/>
            </a:pP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FEMNET (2018): Frauen in der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Bekleidungsindustrie</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Myanmars</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(Factsheet), https://femnet.de/images/downloads/publikationen/FEMNET-FactSheet-Myanmar-2018.pdf,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Zugriff</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29.07.2020</a:t>
            </a:r>
          </a:p>
          <a:p>
            <a:pPr marL="0" indent="0" eaLnBrk="1" hangingPunct="1">
              <a:spcBef>
                <a:spcPts val="300"/>
              </a:spcBef>
              <a:buClr>
                <a:srgbClr val="003366"/>
              </a:buClr>
              <a:buSzPct val="75000"/>
            </a:pP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International Trade Union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Conferderation</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(2018): Campaign briefing tool, https://www.ituc-csi.org/IMG/pdf/tool_kits_en_2018_final-2.pdf,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Zugriff</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29.07.2020</a:t>
            </a:r>
          </a:p>
          <a:p>
            <a:pPr marL="0" indent="0" eaLnBrk="1" hangingPunct="1">
              <a:spcBef>
                <a:spcPts val="300"/>
              </a:spcBef>
              <a:buClr>
                <a:srgbClr val="003366"/>
              </a:buClr>
              <a:buSzPct val="75000"/>
            </a:pP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Netherlands Embassy in Addis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Abeba</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(2015):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Businnes</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Opportunity Report Ethiopia – Textile &amp; Apparel Industry, https://www.rvo.nl/sites/default/files/2015/11/Rapport_Textile_Ethiopi%C3%AB.pdf, </a:t>
            </a: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Zugriff</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29.07.2020</a:t>
            </a:r>
          </a:p>
          <a:p>
            <a:pPr marL="0" indent="0" eaLnBrk="1" hangingPunct="1">
              <a:spcBef>
                <a:spcPts val="300"/>
              </a:spcBef>
              <a:buClr>
                <a:srgbClr val="003366"/>
              </a:buClr>
              <a:buSzPct val="75000"/>
            </a:pPr>
            <a:r>
              <a:rPr lang="en-US" altLang="de-DE" sz="1400" dirty="0" err="1">
                <a:solidFill>
                  <a:srgbClr val="002060"/>
                </a:solidFill>
                <a:latin typeface="Calibri" panose="020F0502020204030204" pitchFamily="34" charset="0"/>
                <a:ea typeface="Microsoft YaHei" panose="020B0503020204020204" pitchFamily="34" charset="-122"/>
                <a:cs typeface="Calibri" panose="020F0502020204030204" pitchFamily="34" charset="0"/>
              </a:rPr>
              <a:t>Syndicat</a:t>
            </a:r>
            <a:r>
              <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 European Trade Union (2017): </a:t>
            </a:r>
            <a:r>
              <a:rPr lang="de-DE"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rPr>
              <a:t>Geschlechtsspezifische Gewalt zu Hause und am Arbeitsplatz - ein Gewerkschaftsthema, https://www.etuc.org/sites/default/files/document/files/angenommen-de-gender-based_violence_at_work_and_at_home_-_ein_gewerkschaftsthema_entschliessung.pdf, Zugriff 29.07.2020</a:t>
            </a:r>
            <a:endParaRPr lang="en-US" altLang="de-DE" sz="1400" dirty="0">
              <a:solidFill>
                <a:srgbClr val="002060"/>
              </a:solidFill>
              <a:latin typeface="Calibri" panose="020F0502020204030204" pitchFamily="34" charset="0"/>
              <a:ea typeface="Microsoft YaHei" panose="020B0503020204020204" pitchFamily="34" charset="-122"/>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Shape 1">
            <a:extLst>
              <a:ext uri="{FF2B5EF4-FFF2-40B4-BE49-F238E27FC236}">
                <a16:creationId xmlns:a16="http://schemas.microsoft.com/office/drawing/2014/main" id="{901FA994-5CEE-4805-A49D-388DBABEB526}"/>
              </a:ext>
            </a:extLst>
          </p:cNvPr>
          <p:cNvSpPr txBox="1">
            <a:spLocks noChangeArrowheads="1"/>
          </p:cNvSpPr>
          <p:nvPr/>
        </p:nvSpPr>
        <p:spPr bwMode="auto">
          <a:xfrm>
            <a:off x="582613" y="738188"/>
            <a:ext cx="797877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Kurzer Ausblick auf das Modul…</a:t>
            </a:r>
          </a:p>
        </p:txBody>
      </p:sp>
      <p:graphicFrame>
        <p:nvGraphicFramePr>
          <p:cNvPr id="10" name="Diagramm 9">
            <a:extLst>
              <a:ext uri="{FF2B5EF4-FFF2-40B4-BE49-F238E27FC236}">
                <a16:creationId xmlns:a16="http://schemas.microsoft.com/office/drawing/2014/main" id="{2C774E2E-E78B-41B2-8F5A-E121125EF74F}"/>
              </a:ext>
            </a:extLst>
          </p:cNvPr>
          <p:cNvGraphicFramePr/>
          <p:nvPr>
            <p:extLst>
              <p:ext uri="{D42A27DB-BD31-4B8C-83A1-F6EECF244321}">
                <p14:modId xmlns:p14="http://schemas.microsoft.com/office/powerpoint/2010/main" val="3181522399"/>
              </p:ext>
            </p:extLst>
          </p:nvPr>
        </p:nvGraphicFramePr>
        <p:xfrm>
          <a:off x="1162049" y="1684394"/>
          <a:ext cx="7598635" cy="2374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 10">
            <a:extLst>
              <a:ext uri="{FF2B5EF4-FFF2-40B4-BE49-F238E27FC236}">
                <a16:creationId xmlns:a16="http://schemas.microsoft.com/office/drawing/2014/main" id="{3E8989BD-0858-4200-A2E6-03F91A6AFD9B}"/>
              </a:ext>
            </a:extLst>
          </p:cNvPr>
          <p:cNvGraphicFramePr/>
          <p:nvPr>
            <p:extLst>
              <p:ext uri="{D42A27DB-BD31-4B8C-83A1-F6EECF244321}">
                <p14:modId xmlns:p14="http://schemas.microsoft.com/office/powerpoint/2010/main" val="1559795339"/>
              </p:ext>
            </p:extLst>
          </p:nvPr>
        </p:nvGraphicFramePr>
        <p:xfrm>
          <a:off x="1160422" y="4340509"/>
          <a:ext cx="7573463" cy="23745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Wertschöpfungskette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7" name="Grafik 6">
            <a:extLst>
              <a:ext uri="{FF2B5EF4-FFF2-40B4-BE49-F238E27FC236}">
                <a16:creationId xmlns:a16="http://schemas.microsoft.com/office/drawing/2014/main" id="{328BDE80-EEBA-4E98-B239-4FEEBA750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 y="2027058"/>
            <a:ext cx="8305799" cy="4455150"/>
          </a:xfrm>
          <a:prstGeom prst="rect">
            <a:avLst/>
          </a:prstGeom>
        </p:spPr>
      </p:pic>
    </p:spTree>
    <p:extLst>
      <p:ext uri="{BB962C8B-B14F-4D97-AF65-F5344CB8AC3E}">
        <p14:creationId xmlns:p14="http://schemas.microsoft.com/office/powerpoint/2010/main" val="239855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sz="2800" b="1" dirty="0">
                <a:latin typeface="Calibri" panose="020F0502020204030204" pitchFamily="34" charset="0"/>
                <a:cs typeface="Calibri" panose="020F0502020204030204" pitchFamily="34" charset="0"/>
              </a:rPr>
              <a:t>Video zum Einstieg</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6" name="Inhaltsplatzhalter 6" descr="Bildschirmfoto 2018-02-01 um 17.06.45.png">
            <a:extLst>
              <a:ext uri="{FF2B5EF4-FFF2-40B4-BE49-F238E27FC236}">
                <a16:creationId xmlns:a16="http://schemas.microsoft.com/office/drawing/2014/main" id="{E89526A0-7502-4666-B19D-D2F1F34CCBBC}"/>
              </a:ext>
            </a:extLst>
          </p:cNvPr>
          <p:cNvPicPr>
            <a:picLocks noChangeAspect="1"/>
          </p:cNvPicPr>
          <p:nvPr/>
        </p:nvPicPr>
        <p:blipFill rotWithShape="1">
          <a:blip r:embed="rId3">
            <a:extLst>
              <a:ext uri="{28A0092B-C50C-407E-A947-70E740481C1C}">
                <a14:useLocalDpi xmlns:a14="http://schemas.microsoft.com/office/drawing/2010/main" val="0"/>
              </a:ext>
            </a:extLst>
          </a:blip>
          <a:srcRect t="7024" b="18310"/>
          <a:stretch/>
        </p:blipFill>
        <p:spPr>
          <a:xfrm>
            <a:off x="952500" y="1999640"/>
            <a:ext cx="8001000" cy="4131895"/>
          </a:xfrm>
          <a:prstGeom prst="rect">
            <a:avLst/>
          </a:prstGeom>
        </p:spPr>
      </p:pic>
      <p:sp>
        <p:nvSpPr>
          <p:cNvPr id="2" name="Rechteck 1">
            <a:extLst>
              <a:ext uri="{FF2B5EF4-FFF2-40B4-BE49-F238E27FC236}">
                <a16:creationId xmlns:a16="http://schemas.microsoft.com/office/drawing/2014/main" id="{A8FA3F20-6999-4E52-9BFD-51B6CAA900C4}"/>
              </a:ext>
            </a:extLst>
          </p:cNvPr>
          <p:cNvSpPr/>
          <p:nvPr/>
        </p:nvSpPr>
        <p:spPr>
          <a:xfrm>
            <a:off x="952500" y="6153348"/>
            <a:ext cx="4572000" cy="307777"/>
          </a:xfrm>
          <a:prstGeom prst="rect">
            <a:avLst/>
          </a:prstGeom>
        </p:spPr>
        <p:txBody>
          <a:bodyPr>
            <a:spAutoFit/>
          </a:bodyPr>
          <a:lstStyle/>
          <a:p>
            <a:r>
              <a:rPr lang="de-DE" sz="1400" dirty="0">
                <a:latin typeface="Calibri" panose="020F0502020204030204" pitchFamily="34" charset="0"/>
                <a:cs typeface="Calibri" panose="020F0502020204030204" pitchFamily="34" charset="0"/>
              </a:rPr>
              <a:t>Quelle: African Growth and </a:t>
            </a:r>
            <a:r>
              <a:rPr lang="de-DE" sz="1400" dirty="0" err="1">
                <a:latin typeface="Calibri" panose="020F0502020204030204" pitchFamily="34" charset="0"/>
                <a:cs typeface="Calibri" panose="020F0502020204030204" pitchFamily="34" charset="0"/>
              </a:rPr>
              <a:t>Opportunity</a:t>
            </a:r>
            <a:r>
              <a:rPr lang="de-DE" sz="1400" dirty="0">
                <a:latin typeface="Calibri" panose="020F0502020204030204" pitchFamily="34" charset="0"/>
                <a:cs typeface="Calibri" panose="020F0502020204030204" pitchFamily="34" charset="0"/>
              </a:rPr>
              <a:t> Act</a:t>
            </a:r>
          </a:p>
        </p:txBody>
      </p:sp>
    </p:spTree>
    <p:extLst>
      <p:ext uri="{BB962C8B-B14F-4D97-AF65-F5344CB8AC3E}">
        <p14:creationId xmlns:p14="http://schemas.microsoft.com/office/powerpoint/2010/main" val="714635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Standortwahl, Standortfaktoren und Standortverlagerung</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lvl="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3366"/>
                </a:solidFill>
                <a:latin typeface="Calibri" panose="020F0502020204030204" pitchFamily="34" charset="0"/>
                <a:ea typeface="+mn-ea"/>
                <a:cs typeface="Calibri" panose="020F0502020204030204" pitchFamily="34" charset="0"/>
              </a:rPr>
              <a:t>Unternehmen streben nach Optimierung</a:t>
            </a:r>
          </a:p>
          <a:p>
            <a:pPr lvl="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3366"/>
                </a:solidFill>
                <a:latin typeface="Calibri" panose="020F0502020204030204" pitchFamily="34" charset="0"/>
                <a:ea typeface="+mn-ea"/>
                <a:cs typeface="Calibri" panose="020F0502020204030204" pitchFamily="34" charset="0"/>
              </a:rPr>
              <a:t>Standortwahl:</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dirty="0">
                <a:solidFill>
                  <a:srgbClr val="003366"/>
                </a:solidFill>
                <a:latin typeface="Calibri" panose="020F0502020204030204" pitchFamily="34" charset="0"/>
                <a:cs typeface="Calibri" panose="020F0502020204030204" pitchFamily="34" charset="0"/>
              </a:rPr>
              <a:t>unterschiedliche Kriterien werden überprüft und gegeneinander abgewogen</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dirty="0">
                <a:solidFill>
                  <a:srgbClr val="003366"/>
                </a:solidFill>
                <a:latin typeface="Calibri" panose="020F0502020204030204" pitchFamily="34" charset="0"/>
                <a:cs typeface="Calibri" panose="020F0502020204030204" pitchFamily="34" charset="0"/>
                <a:sym typeface="Wingdings"/>
              </a:rPr>
              <a:t>sogenannte  </a:t>
            </a:r>
            <a:r>
              <a:rPr lang="de-DE" dirty="0">
                <a:solidFill>
                  <a:srgbClr val="003366"/>
                </a:solidFill>
                <a:latin typeface="Calibri" panose="020F0502020204030204" pitchFamily="34" charset="0"/>
                <a:cs typeface="Calibri" panose="020F0502020204030204" pitchFamily="34" charset="0"/>
              </a:rPr>
              <a:t>Standortfaktoren</a:t>
            </a:r>
            <a:endParaRPr lang="de-DE" dirty="0">
              <a:solidFill>
                <a:srgbClr val="003366"/>
              </a:solidFill>
              <a:latin typeface="Calibri" panose="020F0502020204030204" pitchFamily="34" charset="0"/>
              <a:ea typeface="+mn-ea"/>
              <a:cs typeface="Calibri" panose="020F0502020204030204" pitchFamily="34" charset="0"/>
            </a:endParaRPr>
          </a:p>
          <a:p>
            <a:pPr lvl="0" eaLnBrk="1" hangingPunct="1">
              <a:lnSpc>
                <a:spcPct val="110000"/>
              </a:lnSpc>
              <a:spcBef>
                <a:spcPts val="0"/>
              </a:spcBef>
              <a:spcAft>
                <a:spcPts val="550"/>
              </a:spcAft>
              <a:buClr>
                <a:srgbClr val="003366"/>
              </a:buClr>
              <a:buSzPct val="75000"/>
              <a:buFont typeface="Arial" panose="020B0604020202020204" pitchFamily="34" charset="0"/>
              <a:buChar char="•"/>
              <a:tabLst/>
            </a:pPr>
            <a:r>
              <a:rPr lang="de-DE" dirty="0">
                <a:solidFill>
                  <a:srgbClr val="003366"/>
                </a:solidFill>
                <a:latin typeface="Calibri" panose="020F0502020204030204" pitchFamily="34" charset="0"/>
                <a:cs typeface="Calibri" panose="020F0502020204030204" pitchFamily="34" charset="0"/>
              </a:rPr>
              <a:t>Bewertung von Standorten bzw. die Situation im Vergleich kann sich im Verlauf der Zeit ändern</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r>
              <a:rPr lang="de-DE" dirty="0">
                <a:solidFill>
                  <a:srgbClr val="003366"/>
                </a:solidFill>
                <a:latin typeface="Calibri" panose="020F0502020204030204" pitchFamily="34" charset="0"/>
                <a:cs typeface="Calibri" panose="020F0502020204030204" pitchFamily="34" charset="0"/>
              </a:rPr>
              <a:t>führt zu Standortverlagerungen</a:t>
            </a:r>
          </a:p>
          <a:p>
            <a:pPr marL="800100" lvl="1" indent="-342900" eaLnBrk="1" hangingPunct="1">
              <a:lnSpc>
                <a:spcPct val="110000"/>
              </a:lnSpc>
              <a:spcBef>
                <a:spcPts val="0"/>
              </a:spcBef>
              <a:spcAft>
                <a:spcPts val="550"/>
              </a:spcAft>
              <a:buClr>
                <a:srgbClr val="003366"/>
              </a:buClr>
              <a:buSzPct val="75000"/>
              <a:buFont typeface="Courier New" panose="02070309020205020404" pitchFamily="49" charset="0"/>
              <a:buChar char="o"/>
              <a:tabLst/>
            </a:pPr>
            <a:endParaRPr lang="de-DE" dirty="0">
              <a:solidFill>
                <a:srgbClr val="003366"/>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25305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Standortfaktoren für die Bekleidungsindustrie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lvl="0" eaLnBrk="1" hangingPunct="1">
              <a:lnSpc>
                <a:spcPct val="110000"/>
              </a:lnSpc>
              <a:spcBef>
                <a:spcPts val="0"/>
              </a:spcBef>
              <a:spcAft>
                <a:spcPts val="550"/>
              </a:spcAft>
              <a:buClr>
                <a:srgbClr val="003366"/>
              </a:buClr>
              <a:buSzPct val="75000"/>
              <a:buFont typeface="Arial" panose="020B0604020202020204" pitchFamily="34" charset="0"/>
              <a:buChar char="•"/>
              <a:tabLst/>
            </a:pPr>
            <a:endParaRPr lang="de-DE" sz="1600" dirty="0">
              <a:solidFill>
                <a:srgbClr val="003366"/>
              </a:solidFill>
              <a:latin typeface="Calibri" panose="020F0502020204030204" pitchFamily="34" charset="0"/>
              <a:ea typeface="+mn-ea"/>
              <a:cs typeface="Calibri" panose="020F0502020204030204" pitchFamily="34" charset="0"/>
            </a:endParaRPr>
          </a:p>
        </p:txBody>
      </p:sp>
      <p:grpSp>
        <p:nvGrpSpPr>
          <p:cNvPr id="5" name="Gruppieren 4">
            <a:extLst>
              <a:ext uri="{FF2B5EF4-FFF2-40B4-BE49-F238E27FC236}">
                <a16:creationId xmlns:a16="http://schemas.microsoft.com/office/drawing/2014/main" id="{58E57A08-3C53-446E-AB93-DC2CD6B83921}"/>
              </a:ext>
            </a:extLst>
          </p:cNvPr>
          <p:cNvGrpSpPr/>
          <p:nvPr/>
        </p:nvGrpSpPr>
        <p:grpSpPr>
          <a:xfrm>
            <a:off x="44882" y="1957339"/>
            <a:ext cx="1615445" cy="969267"/>
            <a:chOff x="3125" y="426039"/>
            <a:chExt cx="1692175" cy="1015305"/>
          </a:xfrm>
        </p:grpSpPr>
        <p:sp>
          <p:nvSpPr>
            <p:cNvPr id="63" name="Rechteck 62">
              <a:extLst>
                <a:ext uri="{FF2B5EF4-FFF2-40B4-BE49-F238E27FC236}">
                  <a16:creationId xmlns:a16="http://schemas.microsoft.com/office/drawing/2014/main" id="{3418EAE0-5B25-4388-8626-1AAA7FE1259B}"/>
                </a:ext>
              </a:extLst>
            </p:cNvPr>
            <p:cNvSpPr/>
            <p:nvPr/>
          </p:nvSpPr>
          <p:spPr>
            <a:xfrm>
              <a:off x="3125" y="426039"/>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64" name="Textfeld 63">
              <a:extLst>
                <a:ext uri="{FF2B5EF4-FFF2-40B4-BE49-F238E27FC236}">
                  <a16:creationId xmlns:a16="http://schemas.microsoft.com/office/drawing/2014/main" id="{BC9BE36E-4819-4876-AD48-6420975983BE}"/>
                </a:ext>
              </a:extLst>
            </p:cNvPr>
            <p:cNvSpPr txBox="1"/>
            <p:nvPr/>
          </p:nvSpPr>
          <p:spPr>
            <a:xfrm>
              <a:off x="3125" y="426039"/>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Lohnkosten</a:t>
              </a:r>
            </a:p>
          </p:txBody>
        </p:sp>
      </p:grpSp>
      <p:grpSp>
        <p:nvGrpSpPr>
          <p:cNvPr id="6" name="Gruppieren 5">
            <a:extLst>
              <a:ext uri="{FF2B5EF4-FFF2-40B4-BE49-F238E27FC236}">
                <a16:creationId xmlns:a16="http://schemas.microsoft.com/office/drawing/2014/main" id="{37A1B0AE-94B2-41E4-9EF9-5932AEE6E8E2}"/>
              </a:ext>
            </a:extLst>
          </p:cNvPr>
          <p:cNvGrpSpPr/>
          <p:nvPr/>
        </p:nvGrpSpPr>
        <p:grpSpPr>
          <a:xfrm>
            <a:off x="1906275" y="1957339"/>
            <a:ext cx="1615445" cy="969267"/>
            <a:chOff x="1864518" y="426039"/>
            <a:chExt cx="1692175" cy="1015305"/>
          </a:xfrm>
        </p:grpSpPr>
        <p:sp>
          <p:nvSpPr>
            <p:cNvPr id="61" name="Rechteck 60">
              <a:extLst>
                <a:ext uri="{FF2B5EF4-FFF2-40B4-BE49-F238E27FC236}">
                  <a16:creationId xmlns:a16="http://schemas.microsoft.com/office/drawing/2014/main" id="{057DB729-3C78-4221-AEE5-6A58EE86E39F}"/>
                </a:ext>
              </a:extLst>
            </p:cNvPr>
            <p:cNvSpPr/>
            <p:nvPr/>
          </p:nvSpPr>
          <p:spPr>
            <a:xfrm>
              <a:off x="1864518" y="426039"/>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62" name="Textfeld 61">
              <a:extLst>
                <a:ext uri="{FF2B5EF4-FFF2-40B4-BE49-F238E27FC236}">
                  <a16:creationId xmlns:a16="http://schemas.microsoft.com/office/drawing/2014/main" id="{0473847A-51A5-433C-B78A-833B0AD5BAC3}"/>
                </a:ext>
              </a:extLst>
            </p:cNvPr>
            <p:cNvSpPr txBox="1"/>
            <p:nvPr/>
          </p:nvSpPr>
          <p:spPr>
            <a:xfrm>
              <a:off x="1864518" y="426039"/>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Ausbildungs-niveau</a:t>
              </a:r>
            </a:p>
          </p:txBody>
        </p:sp>
      </p:grpSp>
      <p:grpSp>
        <p:nvGrpSpPr>
          <p:cNvPr id="7" name="Gruppieren 6">
            <a:extLst>
              <a:ext uri="{FF2B5EF4-FFF2-40B4-BE49-F238E27FC236}">
                <a16:creationId xmlns:a16="http://schemas.microsoft.com/office/drawing/2014/main" id="{47A16CF2-38E4-4FB3-BFEF-1F324FC80230}"/>
              </a:ext>
            </a:extLst>
          </p:cNvPr>
          <p:cNvGrpSpPr/>
          <p:nvPr/>
        </p:nvGrpSpPr>
        <p:grpSpPr>
          <a:xfrm>
            <a:off x="3767669" y="1957339"/>
            <a:ext cx="1615445" cy="969267"/>
            <a:chOff x="3725912" y="426039"/>
            <a:chExt cx="1692175" cy="1015305"/>
          </a:xfrm>
        </p:grpSpPr>
        <p:sp>
          <p:nvSpPr>
            <p:cNvPr id="59" name="Rechteck 58">
              <a:extLst>
                <a:ext uri="{FF2B5EF4-FFF2-40B4-BE49-F238E27FC236}">
                  <a16:creationId xmlns:a16="http://schemas.microsoft.com/office/drawing/2014/main" id="{09238F20-CB37-4DC0-B230-FB5972DB1368}"/>
                </a:ext>
              </a:extLst>
            </p:cNvPr>
            <p:cNvSpPr/>
            <p:nvPr/>
          </p:nvSpPr>
          <p:spPr>
            <a:xfrm>
              <a:off x="3725912" y="426039"/>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60" name="Textfeld 59">
              <a:extLst>
                <a:ext uri="{FF2B5EF4-FFF2-40B4-BE49-F238E27FC236}">
                  <a16:creationId xmlns:a16="http://schemas.microsoft.com/office/drawing/2014/main" id="{2C230DD9-C097-4AD8-B2F0-1DACFC36685B}"/>
                </a:ext>
              </a:extLst>
            </p:cNvPr>
            <p:cNvSpPr txBox="1"/>
            <p:nvPr/>
          </p:nvSpPr>
          <p:spPr>
            <a:xfrm>
              <a:off x="3725912" y="426039"/>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Verfügbarkeit von Arbeitskräften</a:t>
              </a:r>
            </a:p>
          </p:txBody>
        </p:sp>
      </p:grpSp>
      <p:grpSp>
        <p:nvGrpSpPr>
          <p:cNvPr id="8" name="Gruppieren 7">
            <a:extLst>
              <a:ext uri="{FF2B5EF4-FFF2-40B4-BE49-F238E27FC236}">
                <a16:creationId xmlns:a16="http://schemas.microsoft.com/office/drawing/2014/main" id="{C1951D98-E1AC-4C4B-B240-FB341D78465F}"/>
              </a:ext>
            </a:extLst>
          </p:cNvPr>
          <p:cNvGrpSpPr/>
          <p:nvPr/>
        </p:nvGrpSpPr>
        <p:grpSpPr>
          <a:xfrm>
            <a:off x="5629062" y="1957339"/>
            <a:ext cx="1615445" cy="969267"/>
            <a:chOff x="5587305" y="426039"/>
            <a:chExt cx="1692175" cy="1015305"/>
          </a:xfrm>
        </p:grpSpPr>
        <p:sp>
          <p:nvSpPr>
            <p:cNvPr id="57" name="Rechteck 56">
              <a:extLst>
                <a:ext uri="{FF2B5EF4-FFF2-40B4-BE49-F238E27FC236}">
                  <a16:creationId xmlns:a16="http://schemas.microsoft.com/office/drawing/2014/main" id="{5869C7EE-2A00-4FFE-A4AB-B59188AC585D}"/>
                </a:ext>
              </a:extLst>
            </p:cNvPr>
            <p:cNvSpPr/>
            <p:nvPr/>
          </p:nvSpPr>
          <p:spPr>
            <a:xfrm>
              <a:off x="5587305" y="426039"/>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58" name="Textfeld 57">
              <a:extLst>
                <a:ext uri="{FF2B5EF4-FFF2-40B4-BE49-F238E27FC236}">
                  <a16:creationId xmlns:a16="http://schemas.microsoft.com/office/drawing/2014/main" id="{C320306C-C9C7-42CF-A56E-806C52629282}"/>
                </a:ext>
              </a:extLst>
            </p:cNvPr>
            <p:cNvSpPr txBox="1"/>
            <p:nvPr/>
          </p:nvSpPr>
          <p:spPr>
            <a:xfrm>
              <a:off x="5587305" y="426039"/>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Produktions-kapazitäten</a:t>
              </a:r>
            </a:p>
          </p:txBody>
        </p:sp>
      </p:grpSp>
      <p:grpSp>
        <p:nvGrpSpPr>
          <p:cNvPr id="9" name="Gruppieren 8">
            <a:extLst>
              <a:ext uri="{FF2B5EF4-FFF2-40B4-BE49-F238E27FC236}">
                <a16:creationId xmlns:a16="http://schemas.microsoft.com/office/drawing/2014/main" id="{DA7B7EC3-CC69-4535-A764-FBB6074E8FB3}"/>
              </a:ext>
            </a:extLst>
          </p:cNvPr>
          <p:cNvGrpSpPr/>
          <p:nvPr/>
        </p:nvGrpSpPr>
        <p:grpSpPr>
          <a:xfrm>
            <a:off x="7490455" y="1957339"/>
            <a:ext cx="1615445" cy="969267"/>
            <a:chOff x="7448698" y="426039"/>
            <a:chExt cx="1692175" cy="1015305"/>
          </a:xfrm>
        </p:grpSpPr>
        <p:sp>
          <p:nvSpPr>
            <p:cNvPr id="55" name="Rechteck 54">
              <a:extLst>
                <a:ext uri="{FF2B5EF4-FFF2-40B4-BE49-F238E27FC236}">
                  <a16:creationId xmlns:a16="http://schemas.microsoft.com/office/drawing/2014/main" id="{17706544-7AE9-4344-925F-62C4B95A6D44}"/>
                </a:ext>
              </a:extLst>
            </p:cNvPr>
            <p:cNvSpPr/>
            <p:nvPr/>
          </p:nvSpPr>
          <p:spPr>
            <a:xfrm>
              <a:off x="7448698" y="426039"/>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56" name="Textfeld 55">
              <a:extLst>
                <a:ext uri="{FF2B5EF4-FFF2-40B4-BE49-F238E27FC236}">
                  <a16:creationId xmlns:a16="http://schemas.microsoft.com/office/drawing/2014/main" id="{A7FFB617-1322-438D-A15C-B9A264999ED5}"/>
                </a:ext>
              </a:extLst>
            </p:cNvPr>
            <p:cNvSpPr txBox="1"/>
            <p:nvPr/>
          </p:nvSpPr>
          <p:spPr>
            <a:xfrm>
              <a:off x="7448698" y="426039"/>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Verkehrs-anbindung</a:t>
              </a:r>
            </a:p>
          </p:txBody>
        </p:sp>
      </p:grpSp>
      <p:grpSp>
        <p:nvGrpSpPr>
          <p:cNvPr id="10" name="Gruppieren 9">
            <a:extLst>
              <a:ext uri="{FF2B5EF4-FFF2-40B4-BE49-F238E27FC236}">
                <a16:creationId xmlns:a16="http://schemas.microsoft.com/office/drawing/2014/main" id="{0C1E9D4C-D744-49B6-B0D7-100B0DFA2175}"/>
              </a:ext>
            </a:extLst>
          </p:cNvPr>
          <p:cNvGrpSpPr/>
          <p:nvPr/>
        </p:nvGrpSpPr>
        <p:grpSpPr>
          <a:xfrm>
            <a:off x="44882" y="3141862"/>
            <a:ext cx="1615445" cy="969267"/>
            <a:chOff x="3125" y="1610562"/>
            <a:chExt cx="1692175" cy="1015305"/>
          </a:xfrm>
        </p:grpSpPr>
        <p:sp>
          <p:nvSpPr>
            <p:cNvPr id="53" name="Rechteck 52">
              <a:extLst>
                <a:ext uri="{FF2B5EF4-FFF2-40B4-BE49-F238E27FC236}">
                  <a16:creationId xmlns:a16="http://schemas.microsoft.com/office/drawing/2014/main" id="{0883DCF6-87EC-4B63-9D4D-C94B0FFA9269}"/>
                </a:ext>
              </a:extLst>
            </p:cNvPr>
            <p:cNvSpPr/>
            <p:nvPr/>
          </p:nvSpPr>
          <p:spPr>
            <a:xfrm>
              <a:off x="3125" y="1610562"/>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54" name="Textfeld 53">
              <a:extLst>
                <a:ext uri="{FF2B5EF4-FFF2-40B4-BE49-F238E27FC236}">
                  <a16:creationId xmlns:a16="http://schemas.microsoft.com/office/drawing/2014/main" id="{CCEAE5C2-A278-4A11-AD82-21048E25EE55}"/>
                </a:ext>
              </a:extLst>
            </p:cNvPr>
            <p:cNvSpPr txBox="1"/>
            <p:nvPr/>
          </p:nvSpPr>
          <p:spPr>
            <a:xfrm>
              <a:off x="3125" y="1610562"/>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Transportkosten</a:t>
              </a:r>
            </a:p>
          </p:txBody>
        </p:sp>
      </p:grpSp>
      <p:grpSp>
        <p:nvGrpSpPr>
          <p:cNvPr id="11" name="Gruppieren 10">
            <a:extLst>
              <a:ext uri="{FF2B5EF4-FFF2-40B4-BE49-F238E27FC236}">
                <a16:creationId xmlns:a16="http://schemas.microsoft.com/office/drawing/2014/main" id="{EB552E35-F710-4ADE-BC66-C328D74CD9BE}"/>
              </a:ext>
            </a:extLst>
          </p:cNvPr>
          <p:cNvGrpSpPr/>
          <p:nvPr/>
        </p:nvGrpSpPr>
        <p:grpSpPr>
          <a:xfrm>
            <a:off x="1906275" y="3141862"/>
            <a:ext cx="1615445" cy="969267"/>
            <a:chOff x="1864518" y="1610562"/>
            <a:chExt cx="1692175" cy="1015305"/>
          </a:xfrm>
        </p:grpSpPr>
        <p:sp>
          <p:nvSpPr>
            <p:cNvPr id="51" name="Rechteck 50">
              <a:extLst>
                <a:ext uri="{FF2B5EF4-FFF2-40B4-BE49-F238E27FC236}">
                  <a16:creationId xmlns:a16="http://schemas.microsoft.com/office/drawing/2014/main" id="{799BD199-CF22-40F3-B1DA-697EE17D160F}"/>
                </a:ext>
              </a:extLst>
            </p:cNvPr>
            <p:cNvSpPr/>
            <p:nvPr/>
          </p:nvSpPr>
          <p:spPr>
            <a:xfrm>
              <a:off x="1864518" y="1610562"/>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52" name="Textfeld 51">
              <a:extLst>
                <a:ext uri="{FF2B5EF4-FFF2-40B4-BE49-F238E27FC236}">
                  <a16:creationId xmlns:a16="http://schemas.microsoft.com/office/drawing/2014/main" id="{367EB603-CBC7-4072-BFD3-D1452D49100B}"/>
                </a:ext>
              </a:extLst>
            </p:cNvPr>
            <p:cNvSpPr txBox="1"/>
            <p:nvPr/>
          </p:nvSpPr>
          <p:spPr>
            <a:xfrm>
              <a:off x="1864518" y="1610562"/>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Transportzeiten</a:t>
              </a:r>
            </a:p>
          </p:txBody>
        </p:sp>
      </p:grpSp>
      <p:grpSp>
        <p:nvGrpSpPr>
          <p:cNvPr id="12" name="Gruppieren 11">
            <a:extLst>
              <a:ext uri="{FF2B5EF4-FFF2-40B4-BE49-F238E27FC236}">
                <a16:creationId xmlns:a16="http://schemas.microsoft.com/office/drawing/2014/main" id="{B1781C7C-00B3-4171-B52B-7D3054055705}"/>
              </a:ext>
            </a:extLst>
          </p:cNvPr>
          <p:cNvGrpSpPr/>
          <p:nvPr/>
        </p:nvGrpSpPr>
        <p:grpSpPr>
          <a:xfrm>
            <a:off x="3767669" y="3141862"/>
            <a:ext cx="1615445" cy="969267"/>
            <a:chOff x="3725912" y="1610562"/>
            <a:chExt cx="1692175" cy="1015305"/>
          </a:xfrm>
        </p:grpSpPr>
        <p:sp>
          <p:nvSpPr>
            <p:cNvPr id="49" name="Rechteck 48">
              <a:extLst>
                <a:ext uri="{FF2B5EF4-FFF2-40B4-BE49-F238E27FC236}">
                  <a16:creationId xmlns:a16="http://schemas.microsoft.com/office/drawing/2014/main" id="{19EBD783-DD4F-4708-8F7C-A88631BFBBA1}"/>
                </a:ext>
              </a:extLst>
            </p:cNvPr>
            <p:cNvSpPr/>
            <p:nvPr/>
          </p:nvSpPr>
          <p:spPr>
            <a:xfrm>
              <a:off x="3725912" y="1610562"/>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50" name="Textfeld 49">
              <a:extLst>
                <a:ext uri="{FF2B5EF4-FFF2-40B4-BE49-F238E27FC236}">
                  <a16:creationId xmlns:a16="http://schemas.microsoft.com/office/drawing/2014/main" id="{2E59FF0F-298A-47DD-99DD-B962BBEE2A4A}"/>
                </a:ext>
              </a:extLst>
            </p:cNvPr>
            <p:cNvSpPr txBox="1"/>
            <p:nvPr/>
          </p:nvSpPr>
          <p:spPr>
            <a:xfrm>
              <a:off x="3725912" y="1610562"/>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Energiepreise</a:t>
              </a:r>
            </a:p>
          </p:txBody>
        </p:sp>
      </p:grpSp>
      <p:grpSp>
        <p:nvGrpSpPr>
          <p:cNvPr id="13" name="Gruppieren 12">
            <a:extLst>
              <a:ext uri="{FF2B5EF4-FFF2-40B4-BE49-F238E27FC236}">
                <a16:creationId xmlns:a16="http://schemas.microsoft.com/office/drawing/2014/main" id="{EE7C5675-3289-4EA3-9399-A2143410AE0B}"/>
              </a:ext>
            </a:extLst>
          </p:cNvPr>
          <p:cNvGrpSpPr/>
          <p:nvPr/>
        </p:nvGrpSpPr>
        <p:grpSpPr>
          <a:xfrm>
            <a:off x="5629062" y="3141862"/>
            <a:ext cx="1615445" cy="969267"/>
            <a:chOff x="5587305" y="1610562"/>
            <a:chExt cx="1692175" cy="1015305"/>
          </a:xfrm>
        </p:grpSpPr>
        <p:sp>
          <p:nvSpPr>
            <p:cNvPr id="47" name="Rechteck 46">
              <a:extLst>
                <a:ext uri="{FF2B5EF4-FFF2-40B4-BE49-F238E27FC236}">
                  <a16:creationId xmlns:a16="http://schemas.microsoft.com/office/drawing/2014/main" id="{DCA2DD85-8988-4601-89F2-375315E58DF2}"/>
                </a:ext>
              </a:extLst>
            </p:cNvPr>
            <p:cNvSpPr/>
            <p:nvPr/>
          </p:nvSpPr>
          <p:spPr>
            <a:xfrm>
              <a:off x="5587305" y="1610562"/>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48" name="Textfeld 47">
              <a:extLst>
                <a:ext uri="{FF2B5EF4-FFF2-40B4-BE49-F238E27FC236}">
                  <a16:creationId xmlns:a16="http://schemas.microsoft.com/office/drawing/2014/main" id="{825124C5-EF42-48CB-9281-1A7EB6EB9115}"/>
                </a:ext>
              </a:extLst>
            </p:cNvPr>
            <p:cNvSpPr txBox="1"/>
            <p:nvPr/>
          </p:nvSpPr>
          <p:spPr>
            <a:xfrm>
              <a:off x="5587305" y="1610562"/>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Energie-versorgung</a:t>
              </a:r>
            </a:p>
          </p:txBody>
        </p:sp>
      </p:grpSp>
      <p:grpSp>
        <p:nvGrpSpPr>
          <p:cNvPr id="14" name="Gruppieren 13">
            <a:extLst>
              <a:ext uri="{FF2B5EF4-FFF2-40B4-BE49-F238E27FC236}">
                <a16:creationId xmlns:a16="http://schemas.microsoft.com/office/drawing/2014/main" id="{8C738794-00B5-4180-BFF3-1CBD7E629477}"/>
              </a:ext>
            </a:extLst>
          </p:cNvPr>
          <p:cNvGrpSpPr/>
          <p:nvPr/>
        </p:nvGrpSpPr>
        <p:grpSpPr>
          <a:xfrm>
            <a:off x="7490455" y="3141862"/>
            <a:ext cx="1615445" cy="969267"/>
            <a:chOff x="7448698" y="1610562"/>
            <a:chExt cx="1692175" cy="1015305"/>
          </a:xfrm>
        </p:grpSpPr>
        <p:sp>
          <p:nvSpPr>
            <p:cNvPr id="45" name="Rechteck 44">
              <a:extLst>
                <a:ext uri="{FF2B5EF4-FFF2-40B4-BE49-F238E27FC236}">
                  <a16:creationId xmlns:a16="http://schemas.microsoft.com/office/drawing/2014/main" id="{6AB2A8C0-E6A9-49DE-B6B0-EFF27ED2D287}"/>
                </a:ext>
              </a:extLst>
            </p:cNvPr>
            <p:cNvSpPr/>
            <p:nvPr/>
          </p:nvSpPr>
          <p:spPr>
            <a:xfrm>
              <a:off x="7448698" y="1610562"/>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46" name="Textfeld 45">
              <a:extLst>
                <a:ext uri="{FF2B5EF4-FFF2-40B4-BE49-F238E27FC236}">
                  <a16:creationId xmlns:a16="http://schemas.microsoft.com/office/drawing/2014/main" id="{606BFE7D-A66F-4F66-A3B7-AF84420D281C}"/>
                </a:ext>
              </a:extLst>
            </p:cNvPr>
            <p:cNvSpPr txBox="1"/>
            <p:nvPr/>
          </p:nvSpPr>
          <p:spPr>
            <a:xfrm>
              <a:off x="7448698" y="1610562"/>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Steuern/Abgaben</a:t>
              </a:r>
            </a:p>
          </p:txBody>
        </p:sp>
      </p:grpSp>
      <p:grpSp>
        <p:nvGrpSpPr>
          <p:cNvPr id="15" name="Gruppieren 14">
            <a:extLst>
              <a:ext uri="{FF2B5EF4-FFF2-40B4-BE49-F238E27FC236}">
                <a16:creationId xmlns:a16="http://schemas.microsoft.com/office/drawing/2014/main" id="{95257C01-D61F-479B-B4EE-4483A4CEE392}"/>
              </a:ext>
            </a:extLst>
          </p:cNvPr>
          <p:cNvGrpSpPr/>
          <p:nvPr/>
        </p:nvGrpSpPr>
        <p:grpSpPr>
          <a:xfrm>
            <a:off x="44882" y="4326385"/>
            <a:ext cx="1615445" cy="969267"/>
            <a:chOff x="3125" y="2795085"/>
            <a:chExt cx="1692175" cy="1015305"/>
          </a:xfrm>
        </p:grpSpPr>
        <p:sp>
          <p:nvSpPr>
            <p:cNvPr id="43" name="Rechteck 42">
              <a:extLst>
                <a:ext uri="{FF2B5EF4-FFF2-40B4-BE49-F238E27FC236}">
                  <a16:creationId xmlns:a16="http://schemas.microsoft.com/office/drawing/2014/main" id="{8559B147-3F24-45F2-8497-EF5517CB0A89}"/>
                </a:ext>
              </a:extLst>
            </p:cNvPr>
            <p:cNvSpPr/>
            <p:nvPr/>
          </p:nvSpPr>
          <p:spPr>
            <a:xfrm>
              <a:off x="3125" y="2795085"/>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44" name="Textfeld 43">
              <a:extLst>
                <a:ext uri="{FF2B5EF4-FFF2-40B4-BE49-F238E27FC236}">
                  <a16:creationId xmlns:a16="http://schemas.microsoft.com/office/drawing/2014/main" id="{91E67EF0-C758-4A89-81A4-E2763141296E}"/>
                </a:ext>
              </a:extLst>
            </p:cNvPr>
            <p:cNvSpPr txBox="1"/>
            <p:nvPr/>
          </p:nvSpPr>
          <p:spPr>
            <a:xfrm>
              <a:off x="3125" y="2795085"/>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Einfuhrzölle</a:t>
              </a:r>
            </a:p>
          </p:txBody>
        </p:sp>
      </p:grpSp>
      <p:grpSp>
        <p:nvGrpSpPr>
          <p:cNvPr id="16" name="Gruppieren 15">
            <a:extLst>
              <a:ext uri="{FF2B5EF4-FFF2-40B4-BE49-F238E27FC236}">
                <a16:creationId xmlns:a16="http://schemas.microsoft.com/office/drawing/2014/main" id="{A25D0948-A7E9-4531-AF18-90DA15E2955F}"/>
              </a:ext>
            </a:extLst>
          </p:cNvPr>
          <p:cNvGrpSpPr/>
          <p:nvPr/>
        </p:nvGrpSpPr>
        <p:grpSpPr>
          <a:xfrm>
            <a:off x="1906275" y="4326385"/>
            <a:ext cx="1615445" cy="969267"/>
            <a:chOff x="1864518" y="2795085"/>
            <a:chExt cx="1692175" cy="1015305"/>
          </a:xfrm>
        </p:grpSpPr>
        <p:sp>
          <p:nvSpPr>
            <p:cNvPr id="41" name="Rechteck 40">
              <a:extLst>
                <a:ext uri="{FF2B5EF4-FFF2-40B4-BE49-F238E27FC236}">
                  <a16:creationId xmlns:a16="http://schemas.microsoft.com/office/drawing/2014/main" id="{7D0832D6-F8C5-4E82-A32F-3ADE17C3C088}"/>
                </a:ext>
              </a:extLst>
            </p:cNvPr>
            <p:cNvSpPr/>
            <p:nvPr/>
          </p:nvSpPr>
          <p:spPr>
            <a:xfrm>
              <a:off x="1864518" y="2795085"/>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42" name="Textfeld 41">
              <a:extLst>
                <a:ext uri="{FF2B5EF4-FFF2-40B4-BE49-F238E27FC236}">
                  <a16:creationId xmlns:a16="http://schemas.microsoft.com/office/drawing/2014/main" id="{38097A64-FA6E-441E-A8FA-6CB55C1239E5}"/>
                </a:ext>
              </a:extLst>
            </p:cNvPr>
            <p:cNvSpPr txBox="1"/>
            <p:nvPr/>
          </p:nvSpPr>
          <p:spPr>
            <a:xfrm>
              <a:off x="1864518" y="2795085"/>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Staatliche Förderung</a:t>
              </a:r>
            </a:p>
          </p:txBody>
        </p:sp>
      </p:grpSp>
      <p:grpSp>
        <p:nvGrpSpPr>
          <p:cNvPr id="17" name="Gruppieren 16">
            <a:extLst>
              <a:ext uri="{FF2B5EF4-FFF2-40B4-BE49-F238E27FC236}">
                <a16:creationId xmlns:a16="http://schemas.microsoft.com/office/drawing/2014/main" id="{FF6A23BA-55CE-4F1F-8771-2D5491151DE3}"/>
              </a:ext>
            </a:extLst>
          </p:cNvPr>
          <p:cNvGrpSpPr/>
          <p:nvPr/>
        </p:nvGrpSpPr>
        <p:grpSpPr>
          <a:xfrm>
            <a:off x="3767669" y="4326385"/>
            <a:ext cx="1615445" cy="969267"/>
            <a:chOff x="3725912" y="2795085"/>
            <a:chExt cx="1692175" cy="1015305"/>
          </a:xfrm>
        </p:grpSpPr>
        <p:sp>
          <p:nvSpPr>
            <p:cNvPr id="39" name="Rechteck 38">
              <a:extLst>
                <a:ext uri="{FF2B5EF4-FFF2-40B4-BE49-F238E27FC236}">
                  <a16:creationId xmlns:a16="http://schemas.microsoft.com/office/drawing/2014/main" id="{3A2800A4-FE0E-43BD-B9F1-ACEA3AD6D09C}"/>
                </a:ext>
              </a:extLst>
            </p:cNvPr>
            <p:cNvSpPr/>
            <p:nvPr/>
          </p:nvSpPr>
          <p:spPr>
            <a:xfrm>
              <a:off x="3725912" y="2795085"/>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40" name="Textfeld 39">
              <a:extLst>
                <a:ext uri="{FF2B5EF4-FFF2-40B4-BE49-F238E27FC236}">
                  <a16:creationId xmlns:a16="http://schemas.microsoft.com/office/drawing/2014/main" id="{4362D4F8-1400-4C42-ABB0-ED385A791B01}"/>
                </a:ext>
              </a:extLst>
            </p:cNvPr>
            <p:cNvSpPr txBox="1"/>
            <p:nvPr/>
          </p:nvSpPr>
          <p:spPr>
            <a:xfrm>
              <a:off x="3725912" y="2795085"/>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Verfügbarkeit von Rohstoffen</a:t>
              </a:r>
            </a:p>
          </p:txBody>
        </p:sp>
      </p:grpSp>
      <p:grpSp>
        <p:nvGrpSpPr>
          <p:cNvPr id="18" name="Gruppieren 17">
            <a:extLst>
              <a:ext uri="{FF2B5EF4-FFF2-40B4-BE49-F238E27FC236}">
                <a16:creationId xmlns:a16="http://schemas.microsoft.com/office/drawing/2014/main" id="{1038F9CE-EC00-4A2B-B602-7FCFABC47F04}"/>
              </a:ext>
            </a:extLst>
          </p:cNvPr>
          <p:cNvGrpSpPr/>
          <p:nvPr/>
        </p:nvGrpSpPr>
        <p:grpSpPr>
          <a:xfrm>
            <a:off x="5629062" y="4326385"/>
            <a:ext cx="1615445" cy="969267"/>
            <a:chOff x="5587305" y="2795085"/>
            <a:chExt cx="1692175" cy="1015305"/>
          </a:xfrm>
        </p:grpSpPr>
        <p:sp>
          <p:nvSpPr>
            <p:cNvPr id="37" name="Rechteck 36">
              <a:extLst>
                <a:ext uri="{FF2B5EF4-FFF2-40B4-BE49-F238E27FC236}">
                  <a16:creationId xmlns:a16="http://schemas.microsoft.com/office/drawing/2014/main" id="{F7FF17C5-8610-43CF-8B20-9451B150C122}"/>
                </a:ext>
              </a:extLst>
            </p:cNvPr>
            <p:cNvSpPr/>
            <p:nvPr/>
          </p:nvSpPr>
          <p:spPr>
            <a:xfrm>
              <a:off x="5587305" y="2795085"/>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38" name="Textfeld 37">
              <a:extLst>
                <a:ext uri="{FF2B5EF4-FFF2-40B4-BE49-F238E27FC236}">
                  <a16:creationId xmlns:a16="http://schemas.microsoft.com/office/drawing/2014/main" id="{97A68582-A0B4-463C-B408-64D9BE8B1BAC}"/>
                </a:ext>
              </a:extLst>
            </p:cNvPr>
            <p:cNvSpPr txBox="1"/>
            <p:nvPr/>
          </p:nvSpPr>
          <p:spPr>
            <a:xfrm>
              <a:off x="5587305" y="2795085"/>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Grundstückspreise/Mietkosten</a:t>
              </a:r>
            </a:p>
          </p:txBody>
        </p:sp>
      </p:grpSp>
      <p:grpSp>
        <p:nvGrpSpPr>
          <p:cNvPr id="19" name="Gruppieren 18">
            <a:extLst>
              <a:ext uri="{FF2B5EF4-FFF2-40B4-BE49-F238E27FC236}">
                <a16:creationId xmlns:a16="http://schemas.microsoft.com/office/drawing/2014/main" id="{D5659EF5-9C0F-467D-B31F-AC79EB5585A3}"/>
              </a:ext>
            </a:extLst>
          </p:cNvPr>
          <p:cNvGrpSpPr/>
          <p:nvPr/>
        </p:nvGrpSpPr>
        <p:grpSpPr>
          <a:xfrm>
            <a:off x="7490455" y="4326385"/>
            <a:ext cx="1615445" cy="969267"/>
            <a:chOff x="7448698" y="2795085"/>
            <a:chExt cx="1692175" cy="1015305"/>
          </a:xfrm>
        </p:grpSpPr>
        <p:sp>
          <p:nvSpPr>
            <p:cNvPr id="35" name="Rechteck 34">
              <a:extLst>
                <a:ext uri="{FF2B5EF4-FFF2-40B4-BE49-F238E27FC236}">
                  <a16:creationId xmlns:a16="http://schemas.microsoft.com/office/drawing/2014/main" id="{2AC81CDF-3153-4E23-BA4C-47E794209D9E}"/>
                </a:ext>
              </a:extLst>
            </p:cNvPr>
            <p:cNvSpPr/>
            <p:nvPr/>
          </p:nvSpPr>
          <p:spPr>
            <a:xfrm>
              <a:off x="7448698" y="2795085"/>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36" name="Textfeld 35">
              <a:extLst>
                <a:ext uri="{FF2B5EF4-FFF2-40B4-BE49-F238E27FC236}">
                  <a16:creationId xmlns:a16="http://schemas.microsoft.com/office/drawing/2014/main" id="{6348BD6C-804C-4F23-BFD4-1AF24FA34F44}"/>
                </a:ext>
              </a:extLst>
            </p:cNvPr>
            <p:cNvSpPr txBox="1"/>
            <p:nvPr/>
          </p:nvSpPr>
          <p:spPr>
            <a:xfrm>
              <a:off x="7448698" y="2795085"/>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Rechtslage (Arbeitsrecht, Umweltschutz)</a:t>
              </a:r>
            </a:p>
          </p:txBody>
        </p:sp>
      </p:grpSp>
      <p:grpSp>
        <p:nvGrpSpPr>
          <p:cNvPr id="20" name="Gruppieren 19">
            <a:extLst>
              <a:ext uri="{FF2B5EF4-FFF2-40B4-BE49-F238E27FC236}">
                <a16:creationId xmlns:a16="http://schemas.microsoft.com/office/drawing/2014/main" id="{E2A1BE03-DF3E-4A23-AFE1-28012353676C}"/>
              </a:ext>
            </a:extLst>
          </p:cNvPr>
          <p:cNvGrpSpPr/>
          <p:nvPr/>
        </p:nvGrpSpPr>
        <p:grpSpPr>
          <a:xfrm>
            <a:off x="44882" y="5510908"/>
            <a:ext cx="1615445" cy="969267"/>
            <a:chOff x="3125" y="3979608"/>
            <a:chExt cx="1692175" cy="1015305"/>
          </a:xfrm>
        </p:grpSpPr>
        <p:sp>
          <p:nvSpPr>
            <p:cNvPr id="33" name="Rechteck 32">
              <a:extLst>
                <a:ext uri="{FF2B5EF4-FFF2-40B4-BE49-F238E27FC236}">
                  <a16:creationId xmlns:a16="http://schemas.microsoft.com/office/drawing/2014/main" id="{3282951D-9558-460A-8B66-801D751F7D5E}"/>
                </a:ext>
              </a:extLst>
            </p:cNvPr>
            <p:cNvSpPr/>
            <p:nvPr/>
          </p:nvSpPr>
          <p:spPr>
            <a:xfrm>
              <a:off x="3125" y="3979608"/>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34" name="Textfeld 33">
              <a:extLst>
                <a:ext uri="{FF2B5EF4-FFF2-40B4-BE49-F238E27FC236}">
                  <a16:creationId xmlns:a16="http://schemas.microsoft.com/office/drawing/2014/main" id="{9971A76F-388E-4BDE-9F14-84A3AF3E391D}"/>
                </a:ext>
              </a:extLst>
            </p:cNvPr>
            <p:cNvSpPr txBox="1"/>
            <p:nvPr/>
          </p:nvSpPr>
          <p:spPr>
            <a:xfrm>
              <a:off x="3125" y="3979608"/>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Rechtsstaat-</a:t>
              </a:r>
              <a:r>
                <a:rPr lang="de-DE" sz="1600" kern="1200" dirty="0" err="1">
                  <a:latin typeface="Calibri" panose="020F0502020204030204" pitchFamily="34" charset="0"/>
                  <a:cs typeface="Calibri" panose="020F0502020204030204" pitchFamily="34" charset="0"/>
                </a:rPr>
                <a:t>lichkeit</a:t>
              </a:r>
              <a:endParaRPr lang="de-DE" sz="1600" kern="1200" dirty="0">
                <a:latin typeface="Calibri" panose="020F0502020204030204" pitchFamily="34" charset="0"/>
                <a:cs typeface="Calibri" panose="020F0502020204030204" pitchFamily="34" charset="0"/>
              </a:endParaRPr>
            </a:p>
          </p:txBody>
        </p:sp>
      </p:grpSp>
      <p:grpSp>
        <p:nvGrpSpPr>
          <p:cNvPr id="21" name="Gruppieren 20">
            <a:extLst>
              <a:ext uri="{FF2B5EF4-FFF2-40B4-BE49-F238E27FC236}">
                <a16:creationId xmlns:a16="http://schemas.microsoft.com/office/drawing/2014/main" id="{93CFD4B1-D6CE-4CE3-85E8-11AA075D7609}"/>
              </a:ext>
            </a:extLst>
          </p:cNvPr>
          <p:cNvGrpSpPr/>
          <p:nvPr/>
        </p:nvGrpSpPr>
        <p:grpSpPr>
          <a:xfrm>
            <a:off x="1906275" y="5510908"/>
            <a:ext cx="1615445" cy="969267"/>
            <a:chOff x="1864518" y="3979608"/>
            <a:chExt cx="1692175" cy="1015305"/>
          </a:xfrm>
        </p:grpSpPr>
        <p:sp>
          <p:nvSpPr>
            <p:cNvPr id="31" name="Rechteck 30">
              <a:extLst>
                <a:ext uri="{FF2B5EF4-FFF2-40B4-BE49-F238E27FC236}">
                  <a16:creationId xmlns:a16="http://schemas.microsoft.com/office/drawing/2014/main" id="{3C487E05-2B73-4E3B-A5D5-ED57B70674A9}"/>
                </a:ext>
              </a:extLst>
            </p:cNvPr>
            <p:cNvSpPr/>
            <p:nvPr/>
          </p:nvSpPr>
          <p:spPr>
            <a:xfrm>
              <a:off x="1864518" y="3979608"/>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32" name="Textfeld 31">
              <a:extLst>
                <a:ext uri="{FF2B5EF4-FFF2-40B4-BE49-F238E27FC236}">
                  <a16:creationId xmlns:a16="http://schemas.microsoft.com/office/drawing/2014/main" id="{6DD16B73-1459-46E1-98DD-942B542FFF87}"/>
                </a:ext>
              </a:extLst>
            </p:cNvPr>
            <p:cNvSpPr txBox="1"/>
            <p:nvPr/>
          </p:nvSpPr>
          <p:spPr>
            <a:xfrm>
              <a:off x="1864518" y="3979608"/>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Politische Stabilität</a:t>
              </a:r>
            </a:p>
          </p:txBody>
        </p:sp>
      </p:grpSp>
      <p:grpSp>
        <p:nvGrpSpPr>
          <p:cNvPr id="22" name="Gruppieren 21">
            <a:extLst>
              <a:ext uri="{FF2B5EF4-FFF2-40B4-BE49-F238E27FC236}">
                <a16:creationId xmlns:a16="http://schemas.microsoft.com/office/drawing/2014/main" id="{CD6358FC-1394-44F0-8159-D283D0C93166}"/>
              </a:ext>
            </a:extLst>
          </p:cNvPr>
          <p:cNvGrpSpPr/>
          <p:nvPr/>
        </p:nvGrpSpPr>
        <p:grpSpPr>
          <a:xfrm>
            <a:off x="3767669" y="5510908"/>
            <a:ext cx="1615445" cy="969267"/>
            <a:chOff x="3725912" y="3979608"/>
            <a:chExt cx="1692175" cy="1015305"/>
          </a:xfrm>
        </p:grpSpPr>
        <p:sp>
          <p:nvSpPr>
            <p:cNvPr id="29" name="Rechteck 28">
              <a:extLst>
                <a:ext uri="{FF2B5EF4-FFF2-40B4-BE49-F238E27FC236}">
                  <a16:creationId xmlns:a16="http://schemas.microsoft.com/office/drawing/2014/main" id="{C7E887E8-0A0F-4CE3-B7EC-5EFF813AF54D}"/>
                </a:ext>
              </a:extLst>
            </p:cNvPr>
            <p:cNvSpPr/>
            <p:nvPr/>
          </p:nvSpPr>
          <p:spPr>
            <a:xfrm>
              <a:off x="3725912" y="3979608"/>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30" name="Textfeld 29">
              <a:extLst>
                <a:ext uri="{FF2B5EF4-FFF2-40B4-BE49-F238E27FC236}">
                  <a16:creationId xmlns:a16="http://schemas.microsoft.com/office/drawing/2014/main" id="{CD90B6A6-7EEB-4B9F-BED9-DE3540FD4C03}"/>
                </a:ext>
              </a:extLst>
            </p:cNvPr>
            <p:cNvSpPr txBox="1"/>
            <p:nvPr/>
          </p:nvSpPr>
          <p:spPr>
            <a:xfrm>
              <a:off x="3725912" y="3979608"/>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Bürokratie</a:t>
              </a:r>
            </a:p>
          </p:txBody>
        </p:sp>
      </p:grpSp>
      <p:grpSp>
        <p:nvGrpSpPr>
          <p:cNvPr id="23" name="Gruppieren 22">
            <a:extLst>
              <a:ext uri="{FF2B5EF4-FFF2-40B4-BE49-F238E27FC236}">
                <a16:creationId xmlns:a16="http://schemas.microsoft.com/office/drawing/2014/main" id="{39C7BCC9-2AA3-4BD0-B98E-B39331C940CC}"/>
              </a:ext>
            </a:extLst>
          </p:cNvPr>
          <p:cNvGrpSpPr/>
          <p:nvPr/>
        </p:nvGrpSpPr>
        <p:grpSpPr>
          <a:xfrm>
            <a:off x="5629062" y="5510908"/>
            <a:ext cx="1615445" cy="969267"/>
            <a:chOff x="5587305" y="3979608"/>
            <a:chExt cx="1692175" cy="1015305"/>
          </a:xfrm>
        </p:grpSpPr>
        <p:sp>
          <p:nvSpPr>
            <p:cNvPr id="27" name="Rechteck 26">
              <a:extLst>
                <a:ext uri="{FF2B5EF4-FFF2-40B4-BE49-F238E27FC236}">
                  <a16:creationId xmlns:a16="http://schemas.microsoft.com/office/drawing/2014/main" id="{BEB4E717-75F7-4142-8ADF-4F2D79D82136}"/>
                </a:ext>
              </a:extLst>
            </p:cNvPr>
            <p:cNvSpPr/>
            <p:nvPr/>
          </p:nvSpPr>
          <p:spPr>
            <a:xfrm>
              <a:off x="5587305" y="3979608"/>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28" name="Textfeld 27">
              <a:extLst>
                <a:ext uri="{FF2B5EF4-FFF2-40B4-BE49-F238E27FC236}">
                  <a16:creationId xmlns:a16="http://schemas.microsoft.com/office/drawing/2014/main" id="{47558E44-D7D3-4B08-89A7-E9CDF2C1F013}"/>
                </a:ext>
              </a:extLst>
            </p:cNvPr>
            <p:cNvSpPr txBox="1"/>
            <p:nvPr/>
          </p:nvSpPr>
          <p:spPr>
            <a:xfrm>
              <a:off x="5587305" y="3979608"/>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Image des Standortes</a:t>
              </a:r>
            </a:p>
          </p:txBody>
        </p:sp>
      </p:grpSp>
      <p:grpSp>
        <p:nvGrpSpPr>
          <p:cNvPr id="24" name="Gruppieren 23">
            <a:extLst>
              <a:ext uri="{FF2B5EF4-FFF2-40B4-BE49-F238E27FC236}">
                <a16:creationId xmlns:a16="http://schemas.microsoft.com/office/drawing/2014/main" id="{72326A71-2270-4CBD-9B36-FDEF14860600}"/>
              </a:ext>
            </a:extLst>
          </p:cNvPr>
          <p:cNvGrpSpPr/>
          <p:nvPr/>
        </p:nvGrpSpPr>
        <p:grpSpPr>
          <a:xfrm>
            <a:off x="7490455" y="5510908"/>
            <a:ext cx="1615445" cy="969267"/>
            <a:chOff x="7448698" y="3979608"/>
            <a:chExt cx="1692175" cy="1015305"/>
          </a:xfrm>
        </p:grpSpPr>
        <p:sp>
          <p:nvSpPr>
            <p:cNvPr id="25" name="Rechteck 24">
              <a:extLst>
                <a:ext uri="{FF2B5EF4-FFF2-40B4-BE49-F238E27FC236}">
                  <a16:creationId xmlns:a16="http://schemas.microsoft.com/office/drawing/2014/main" id="{F4B8992B-B7B9-4B3B-9600-4F247829A533}"/>
                </a:ext>
              </a:extLst>
            </p:cNvPr>
            <p:cNvSpPr/>
            <p:nvPr/>
          </p:nvSpPr>
          <p:spPr>
            <a:xfrm>
              <a:off x="7448698" y="3979608"/>
              <a:ext cx="1692175" cy="1015305"/>
            </a:xfrm>
            <a:prstGeom prst="rect">
              <a:avLst/>
            </a:prstGeom>
          </p:spPr>
          <p:style>
            <a:lnRef idx="2">
              <a:schemeClr val="dk1"/>
            </a:lnRef>
            <a:fillRef idx="1">
              <a:schemeClr val="lt1"/>
            </a:fillRef>
            <a:effectRef idx="0">
              <a:schemeClr val="dk1"/>
            </a:effectRef>
            <a:fontRef idx="minor">
              <a:schemeClr val="dk1"/>
            </a:fontRef>
          </p:style>
        </p:sp>
        <p:sp>
          <p:nvSpPr>
            <p:cNvPr id="26" name="Textfeld 25">
              <a:extLst>
                <a:ext uri="{FF2B5EF4-FFF2-40B4-BE49-F238E27FC236}">
                  <a16:creationId xmlns:a16="http://schemas.microsoft.com/office/drawing/2014/main" id="{57F81740-B387-4F60-AB80-13951789F79D}"/>
                </a:ext>
              </a:extLst>
            </p:cNvPr>
            <p:cNvSpPr txBox="1"/>
            <p:nvPr/>
          </p:nvSpPr>
          <p:spPr>
            <a:xfrm>
              <a:off x="7448698" y="3979608"/>
              <a:ext cx="1692175" cy="10153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 . . . </a:t>
              </a:r>
            </a:p>
          </p:txBody>
        </p:sp>
      </p:grpSp>
    </p:spTree>
    <p:extLst>
      <p:ext uri="{BB962C8B-B14F-4D97-AF65-F5344CB8AC3E}">
        <p14:creationId xmlns:p14="http://schemas.microsoft.com/office/powerpoint/2010/main" val="2962149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Die wichtigsten Herkunftsländer für Bekleidungsimporte nach Deutschlands (2019)</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China (1)</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Bangladesch (2)</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Türkei (3)</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Indien (5)</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Vietnam (6)</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Kambodscha (7)</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Pakistan (8)</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Myanmar (11)</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Indonesien (13)</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Tunesien (16)</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solidFill>
                  <a:srgbClr val="003366"/>
                </a:solidFill>
                <a:latin typeface="Calibri" panose="020F0502020204030204" pitchFamily="34" charset="0"/>
                <a:ea typeface="+mn-ea"/>
                <a:cs typeface="Calibri" panose="020F0502020204030204" pitchFamily="34" charset="0"/>
              </a:rPr>
              <a:t>Marokko (18)</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fi-FI" sz="1800" dirty="0">
                <a:solidFill>
                  <a:srgbClr val="002060"/>
                </a:solidFill>
                <a:latin typeface="Calibri" panose="020F0502020204030204" pitchFamily="34" charset="0"/>
                <a:cs typeface="Calibri" panose="020F0502020204030204" pitchFamily="34" charset="0"/>
              </a:rPr>
              <a:t>Sri Lanka (19)</a:t>
            </a:r>
          </a:p>
        </p:txBody>
      </p:sp>
      <p:sp>
        <p:nvSpPr>
          <p:cNvPr id="2" name="Textfeld 1">
            <a:extLst>
              <a:ext uri="{FF2B5EF4-FFF2-40B4-BE49-F238E27FC236}">
                <a16:creationId xmlns:a16="http://schemas.microsoft.com/office/drawing/2014/main" id="{BCB92687-6999-4304-88A8-5DF151FCE8C6}"/>
              </a:ext>
            </a:extLst>
          </p:cNvPr>
          <p:cNvSpPr txBox="1"/>
          <p:nvPr/>
        </p:nvSpPr>
        <p:spPr>
          <a:xfrm>
            <a:off x="4914900" y="2122488"/>
            <a:ext cx="5372100" cy="3554819"/>
          </a:xfrm>
          <a:prstGeom prst="rect">
            <a:avLst/>
          </a:prstGeom>
          <a:noFill/>
        </p:spPr>
        <p:txBody>
          <a:bodyPr wrap="square" rtlCol="0">
            <a:spAutoFit/>
          </a:bodyPr>
          <a:lstStyle/>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Italien (4)</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Niederlande (9)</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Polen (10)</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Frankreich (12)</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Großbritannien (14)</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Rumänen (15)</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Bulgarien (17)</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Portugal (20)</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Nordmazedonien (21)</a:t>
            </a:r>
          </a:p>
          <a:p>
            <a:pPr marL="285750" lvl="0" indent="-285750" eaLnBrk="1" hangingPunct="1">
              <a:spcBef>
                <a:spcPts val="0"/>
              </a:spcBef>
              <a:spcAft>
                <a:spcPts val="550"/>
              </a:spcAft>
              <a:buClr>
                <a:srgbClr val="003366"/>
              </a:buClr>
              <a:buSzPct val="75000"/>
              <a:buFont typeface="Arial" panose="020B0604020202020204" pitchFamily="34" charset="0"/>
              <a:buChar char="•"/>
              <a:tabLst/>
            </a:pPr>
            <a:r>
              <a:rPr lang="de-DE" sz="1800" dirty="0">
                <a:latin typeface="Calibri" panose="020F0502020204030204" pitchFamily="34" charset="0"/>
                <a:cs typeface="Calibri" panose="020F0502020204030204" pitchFamily="34" charset="0"/>
              </a:rPr>
              <a:t>Tschechien (22)</a:t>
            </a:r>
          </a:p>
        </p:txBody>
      </p:sp>
      <p:sp>
        <p:nvSpPr>
          <p:cNvPr id="3" name="Textfeld 2">
            <a:extLst>
              <a:ext uri="{FF2B5EF4-FFF2-40B4-BE49-F238E27FC236}">
                <a16:creationId xmlns:a16="http://schemas.microsoft.com/office/drawing/2014/main" id="{85E38BD8-6492-4B27-854E-B124224CA62E}"/>
              </a:ext>
            </a:extLst>
          </p:cNvPr>
          <p:cNvSpPr txBox="1"/>
          <p:nvPr/>
        </p:nvSpPr>
        <p:spPr>
          <a:xfrm>
            <a:off x="7858125" y="6519446"/>
            <a:ext cx="2571750" cy="677108"/>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Quelle: Statista</a:t>
            </a:r>
          </a:p>
          <a:p>
            <a:endParaRPr lang="de-DE" dirty="0"/>
          </a:p>
        </p:txBody>
      </p:sp>
    </p:spTree>
    <p:extLst>
      <p:ext uri="{BB962C8B-B14F-4D97-AF65-F5344CB8AC3E}">
        <p14:creationId xmlns:p14="http://schemas.microsoft.com/office/powerpoint/2010/main" val="2641096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vorlage PPT FEMNET_2018">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vorlage PPT FEMNET_2018" id="{83A7878C-CF1D-4660-ADAB-2E31942B3CF9}" vid="{C85E65ED-ABE2-401F-9EF4-F10C7B4439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Designvorlage PPT FEMNET_2018.potx</Template>
  <TotalTime>0</TotalTime>
  <Words>10832</Words>
  <Application>Microsoft Office PowerPoint</Application>
  <PresentationFormat>Bildschirmpräsentation (4:3)</PresentationFormat>
  <Paragraphs>1003</Paragraphs>
  <Slides>38</Slides>
  <Notes>38</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Calibri</vt:lpstr>
      <vt:lpstr>Courier New</vt:lpstr>
      <vt:lpstr>halifax</vt:lpstr>
      <vt:lpstr>Times New Roman</vt:lpstr>
      <vt:lpstr>Wingdings</vt:lpstr>
      <vt:lpstr>Designvorlage PPT FEMNET_2018</vt:lpstr>
      <vt:lpstr>Gender Based Violence am Arbeitsplatz in alten und neuen Textilproduktionsländern (Bangladesch, Äthiopien, Myanmar)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Fair Schnitt</dc:creator>
  <cp:lastModifiedBy>Praktikantin</cp:lastModifiedBy>
  <cp:revision>466</cp:revision>
  <cp:lastPrinted>2018-05-02T10:57:24Z</cp:lastPrinted>
  <dcterms:created xsi:type="dcterms:W3CDTF">2018-01-16T13:25:11Z</dcterms:created>
  <dcterms:modified xsi:type="dcterms:W3CDTF">2020-09-03T09:46:33Z</dcterms:modified>
</cp:coreProperties>
</file>